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328" r:id="rId4"/>
    <p:sldId id="286" r:id="rId5"/>
    <p:sldId id="287" r:id="rId6"/>
    <p:sldId id="297" r:id="rId7"/>
    <p:sldId id="288" r:id="rId8"/>
    <p:sldId id="298" r:id="rId9"/>
    <p:sldId id="289" r:id="rId10"/>
    <p:sldId id="290" r:id="rId11"/>
    <p:sldId id="299" r:id="rId12"/>
    <p:sldId id="291" r:id="rId13"/>
    <p:sldId id="292" r:id="rId14"/>
    <p:sldId id="326" r:id="rId15"/>
    <p:sldId id="293" r:id="rId16"/>
    <p:sldId id="300" r:id="rId17"/>
    <p:sldId id="317" r:id="rId18"/>
    <p:sldId id="318" r:id="rId19"/>
    <p:sldId id="323" r:id="rId20"/>
    <p:sldId id="319" r:id="rId21"/>
    <p:sldId id="320" r:id="rId22"/>
    <p:sldId id="327" r:id="rId23"/>
    <p:sldId id="294" r:id="rId24"/>
    <p:sldId id="301" r:id="rId25"/>
    <p:sldId id="295" r:id="rId26"/>
    <p:sldId id="302" r:id="rId27"/>
    <p:sldId id="296" r:id="rId28"/>
    <p:sldId id="303" r:id="rId29"/>
    <p:sldId id="305" r:id="rId30"/>
    <p:sldId id="304" r:id="rId31"/>
    <p:sldId id="307" r:id="rId32"/>
    <p:sldId id="306" r:id="rId33"/>
    <p:sldId id="308" r:id="rId34"/>
    <p:sldId id="309" r:id="rId35"/>
    <p:sldId id="310" r:id="rId36"/>
    <p:sldId id="312" r:id="rId37"/>
    <p:sldId id="311" r:id="rId38"/>
    <p:sldId id="315" r:id="rId39"/>
    <p:sldId id="313" r:id="rId40"/>
    <p:sldId id="314" r:id="rId41"/>
    <p:sldId id="316" r:id="rId42"/>
    <p:sldId id="324" r:id="rId43"/>
    <p:sldId id="259" r:id="rId4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9AD"/>
    <a:srgbClr val="262626"/>
    <a:srgbClr val="7F7F7F"/>
    <a:srgbClr val="595556"/>
    <a:srgbClr val="1F91A1"/>
    <a:srgbClr val="575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6" autoAdjust="0"/>
    <p:restoredTop sz="81389" autoAdjust="0"/>
  </p:normalViewPr>
  <p:slideViewPr>
    <p:cSldViewPr snapToGrid="0">
      <p:cViewPr varScale="1">
        <p:scale>
          <a:sx n="60" d="100"/>
          <a:sy n="60" d="100"/>
        </p:scale>
        <p:origin x="47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BFF3C-B4F6-4254-9AA9-69C94CC6B3FF}" type="datetimeFigureOut">
              <a:rPr lang="zh-TW" altLang="en-US" smtClean="0"/>
              <a:t>2023/3/7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39CC5-DA5E-470F-A92B-147D1D182611}" type="slidenum">
              <a:rPr lang="zh-TW" altLang="en-US" smtClean="0"/>
              <a:t>‹#›</a:t>
            </a:fld>
            <a:endParaRPr lang="zh-TW" altLang="en-US"/>
          </a:p>
        </p:txBody>
      </p:sp>
    </p:spTree>
    <p:extLst>
      <p:ext uri="{BB962C8B-B14F-4D97-AF65-F5344CB8AC3E}">
        <p14:creationId xmlns:p14="http://schemas.microsoft.com/office/powerpoint/2010/main" val="202664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基改農作物為什麼無法改善糧荒？</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一文，標題上明確提出了作者想回答的問題，而問題又來自以下衝突點 </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）基改農作物科技問世之初，人們樂觀預期它將改善糧荒。（</a:t>
            </a:r>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）幾十年來糧荒沒有改善，甚至更嚴重。</a:t>
            </a:r>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是期待，</a:t>
            </a:r>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是事實。二者各自言之成理，但是二者的衝突使作者困惑，想要謀求解決。這種「解決認知衝突」的動機，就是問題意識。基於這個問題意識，作者最後提出了「基改農作物為什麼無法改善糧荒？」這個問題。</a:t>
            </a:r>
            <a:endParaRPr lang="zh-TW" altLang="en-US" dirty="0"/>
          </a:p>
        </p:txBody>
      </p:sp>
      <p:sp>
        <p:nvSpPr>
          <p:cNvPr id="4" name="投影片編號版面配置區 3"/>
          <p:cNvSpPr>
            <a:spLocks noGrp="1"/>
          </p:cNvSpPr>
          <p:nvPr>
            <p:ph type="sldNum" sz="quarter" idx="10"/>
          </p:nvPr>
        </p:nvSpPr>
        <p:spPr/>
        <p:txBody>
          <a:bodyPr/>
          <a:lstStyle/>
          <a:p>
            <a:fld id="{02A39CC5-DA5E-470F-A92B-147D1D182611}" type="slidenum">
              <a:rPr lang="zh-TW" altLang="en-US" smtClean="0"/>
              <a:t>25</a:t>
            </a:fld>
            <a:endParaRPr lang="zh-TW" altLang="en-US"/>
          </a:p>
        </p:txBody>
      </p:sp>
    </p:spTree>
    <p:extLst>
      <p:ext uri="{BB962C8B-B14F-4D97-AF65-F5344CB8AC3E}">
        <p14:creationId xmlns:p14="http://schemas.microsoft.com/office/powerpoint/2010/main" val="3474464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中文版">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圖片 2" descr="一張含有 物件 的圖片&#10;&#10;自動產生的描述">
            <a:extLst>
              <a:ext uri="{FF2B5EF4-FFF2-40B4-BE49-F238E27FC236}">
                <a16:creationId xmlns:a16="http://schemas.microsoft.com/office/drawing/2014/main" id="{82672395-3736-4E5A-9F15-ECC6DB55C7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16" y="1142250"/>
            <a:ext cx="6214150" cy="2935603"/>
          </a:xfrm>
          <a:prstGeom prst="rect">
            <a:avLst/>
          </a:prstGeom>
        </p:spPr>
      </p:pic>
      <p:pic>
        <p:nvPicPr>
          <p:cNvPr id="5" name="圖片 4">
            <a:extLst>
              <a:ext uri="{FF2B5EF4-FFF2-40B4-BE49-F238E27FC236}">
                <a16:creationId xmlns:a16="http://schemas.microsoft.com/office/drawing/2014/main" id="{D521DBAB-C2D8-490A-8217-5325900991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90483" y="5011507"/>
            <a:ext cx="4984123" cy="1545535"/>
          </a:xfrm>
          <a:prstGeom prst="rect">
            <a:avLst/>
          </a:prstGeom>
        </p:spPr>
      </p:pic>
    </p:spTree>
    <p:extLst>
      <p:ext uri="{BB962C8B-B14F-4D97-AF65-F5344CB8AC3E}">
        <p14:creationId xmlns:p14="http://schemas.microsoft.com/office/powerpoint/2010/main" val="207326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717861-0E66-4755-B4A5-6F04B664667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05A32E1-D501-4B12-92C9-71BF80F1C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B1E9B1ED-6247-4513-A205-510CA58C1171}"/>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F1A18B53-3042-43EA-A748-6F09A5DF43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1A991CC-0454-499D-A87E-CD2540BA975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5D85C79-F65F-4A08-A98D-E6CB2DE347B5}"/>
              </a:ext>
            </a:extLst>
          </p:cNvPr>
          <p:cNvSpPr>
            <a:spLocks noGrp="1"/>
          </p:cNvSpPr>
          <p:nvPr>
            <p:ph type="dt" sz="half" idx="10"/>
          </p:nvPr>
        </p:nvSpPr>
        <p:spPr/>
        <p:txBody>
          <a:bodyPr/>
          <a:lstStyle/>
          <a:p>
            <a:fld id="{412255E4-491E-4A94-8FB4-1141651E7DCB}" type="datetimeFigureOut">
              <a:rPr lang="zh-TW" altLang="en-US" smtClean="0"/>
              <a:t>2023/3/7</a:t>
            </a:fld>
            <a:endParaRPr lang="zh-TW" altLang="en-US"/>
          </a:p>
        </p:txBody>
      </p:sp>
      <p:sp>
        <p:nvSpPr>
          <p:cNvPr id="8" name="頁尾版面配置區 7">
            <a:extLst>
              <a:ext uri="{FF2B5EF4-FFF2-40B4-BE49-F238E27FC236}">
                <a16:creationId xmlns:a16="http://schemas.microsoft.com/office/drawing/2014/main" id="{2DBCBD1C-3DF0-49AF-876A-491426B57F8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DC143C2-A689-405E-9FA8-107C6EF8DA9E}"/>
              </a:ext>
            </a:extLst>
          </p:cNvPr>
          <p:cNvSpPr>
            <a:spLocks noGrp="1"/>
          </p:cNvSpPr>
          <p:nvPr>
            <p:ph type="sldNum" sz="quarter" idx="12"/>
          </p:nvPr>
        </p:nvSpPr>
        <p:spPr/>
        <p:txBody>
          <a:bodyPr/>
          <a:lstStyle/>
          <a:p>
            <a:fld id="{123D84EF-58DF-40A1-8AA1-9635F349C9F6}" type="slidenum">
              <a:rPr lang="zh-TW" altLang="en-US" smtClean="0"/>
              <a:t>‹#›</a:t>
            </a:fld>
            <a:endParaRPr lang="zh-TW" altLang="en-US"/>
          </a:p>
        </p:txBody>
      </p:sp>
    </p:spTree>
    <p:extLst>
      <p:ext uri="{BB962C8B-B14F-4D97-AF65-F5344CB8AC3E}">
        <p14:creationId xmlns:p14="http://schemas.microsoft.com/office/powerpoint/2010/main" val="201516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D4981D-7115-4525-88E1-83819097C720}"/>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E276E79-BF3A-40E0-86E1-AC370CB35794}"/>
              </a:ext>
            </a:extLst>
          </p:cNvPr>
          <p:cNvSpPr>
            <a:spLocks noGrp="1"/>
          </p:cNvSpPr>
          <p:nvPr>
            <p:ph type="dt" sz="half" idx="10"/>
          </p:nvPr>
        </p:nvSpPr>
        <p:spPr/>
        <p:txBody>
          <a:bodyPr/>
          <a:lstStyle/>
          <a:p>
            <a:fld id="{412255E4-491E-4A94-8FB4-1141651E7DCB}" type="datetimeFigureOut">
              <a:rPr lang="zh-TW" altLang="en-US" smtClean="0"/>
              <a:t>2023/3/7</a:t>
            </a:fld>
            <a:endParaRPr lang="zh-TW" altLang="en-US"/>
          </a:p>
        </p:txBody>
      </p:sp>
      <p:sp>
        <p:nvSpPr>
          <p:cNvPr id="4" name="頁尾版面配置區 3">
            <a:extLst>
              <a:ext uri="{FF2B5EF4-FFF2-40B4-BE49-F238E27FC236}">
                <a16:creationId xmlns:a16="http://schemas.microsoft.com/office/drawing/2014/main" id="{40C9593E-ECE5-40CF-8098-CA6EF35BEF65}"/>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79FD8B10-1880-455E-AB9D-E48B4F6BC8D3}"/>
              </a:ext>
            </a:extLst>
          </p:cNvPr>
          <p:cNvSpPr>
            <a:spLocks noGrp="1"/>
          </p:cNvSpPr>
          <p:nvPr>
            <p:ph type="sldNum" sz="quarter" idx="12"/>
          </p:nvPr>
        </p:nvSpPr>
        <p:spPr/>
        <p:txBody>
          <a:bodyPr/>
          <a:lstStyle/>
          <a:p>
            <a:fld id="{123D84EF-58DF-40A1-8AA1-9635F349C9F6}" type="slidenum">
              <a:rPr lang="zh-TW" altLang="en-US" smtClean="0"/>
              <a:t>‹#›</a:t>
            </a:fld>
            <a:endParaRPr lang="zh-TW" altLang="en-US"/>
          </a:p>
        </p:txBody>
      </p:sp>
    </p:spTree>
    <p:extLst>
      <p:ext uri="{BB962C8B-B14F-4D97-AF65-F5344CB8AC3E}">
        <p14:creationId xmlns:p14="http://schemas.microsoft.com/office/powerpoint/2010/main" val="133250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68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空白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087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含輔助字幕的內容">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3E77D9-7CF6-41DD-A9D5-F7B38CC7AF0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96E24F3C-8AA4-4633-85E4-3B61B8A3C7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4CAAB7B5-9E1E-45C8-AAD8-343AE8335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7744F85-0A39-4E0E-9F97-2CD700ED0124}"/>
              </a:ext>
            </a:extLst>
          </p:cNvPr>
          <p:cNvSpPr>
            <a:spLocks noGrp="1"/>
          </p:cNvSpPr>
          <p:nvPr>
            <p:ph type="dt" sz="half" idx="10"/>
          </p:nvPr>
        </p:nvSpPr>
        <p:spPr/>
        <p:txBody>
          <a:bodyPr/>
          <a:lstStyle/>
          <a:p>
            <a:fld id="{412255E4-491E-4A94-8FB4-1141651E7DCB}" type="datetimeFigureOut">
              <a:rPr lang="zh-TW" altLang="en-US" smtClean="0"/>
              <a:t>2023/3/7</a:t>
            </a:fld>
            <a:endParaRPr lang="zh-TW" altLang="en-US"/>
          </a:p>
        </p:txBody>
      </p:sp>
      <p:sp>
        <p:nvSpPr>
          <p:cNvPr id="6" name="頁尾版面配置區 5">
            <a:extLst>
              <a:ext uri="{FF2B5EF4-FFF2-40B4-BE49-F238E27FC236}">
                <a16:creationId xmlns:a16="http://schemas.microsoft.com/office/drawing/2014/main" id="{05E30BBB-E928-4ABB-A59D-A0DE1865D9F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EDDBF8F-73A9-4AC5-AB81-A62263935D78}"/>
              </a:ext>
            </a:extLst>
          </p:cNvPr>
          <p:cNvSpPr>
            <a:spLocks noGrp="1"/>
          </p:cNvSpPr>
          <p:nvPr>
            <p:ph type="sldNum" sz="quarter" idx="12"/>
          </p:nvPr>
        </p:nvSpPr>
        <p:spPr/>
        <p:txBody>
          <a:bodyPr/>
          <a:lstStyle/>
          <a:p>
            <a:fld id="{123D84EF-58DF-40A1-8AA1-9635F349C9F6}" type="slidenum">
              <a:rPr lang="zh-TW" altLang="en-US" smtClean="0"/>
              <a:t>‹#›</a:t>
            </a:fld>
            <a:endParaRPr lang="zh-TW" altLang="en-US"/>
          </a:p>
        </p:txBody>
      </p:sp>
    </p:spTree>
    <p:extLst>
      <p:ext uri="{BB962C8B-B14F-4D97-AF65-F5344CB8AC3E}">
        <p14:creationId xmlns:p14="http://schemas.microsoft.com/office/powerpoint/2010/main" val="1885327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含輔助字幕的圖片">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C9B57B7F-BF7E-476C-A741-81F361643D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標題 1">
            <a:extLst>
              <a:ext uri="{FF2B5EF4-FFF2-40B4-BE49-F238E27FC236}">
                <a16:creationId xmlns:a16="http://schemas.microsoft.com/office/drawing/2014/main" id="{5D59555C-556C-4931-B711-4999D73FCFD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315EA3D-2BD9-4028-9A57-25B6E7A961D0}"/>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F1C59AD4-818B-411F-8A60-156099767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BC52446-B096-4574-A1A4-4165C5A73E42}"/>
              </a:ext>
            </a:extLst>
          </p:cNvPr>
          <p:cNvSpPr>
            <a:spLocks noGrp="1"/>
          </p:cNvSpPr>
          <p:nvPr>
            <p:ph type="dt" sz="half" idx="10"/>
          </p:nvPr>
        </p:nvSpPr>
        <p:spPr/>
        <p:txBody>
          <a:bodyPr/>
          <a:lstStyle/>
          <a:p>
            <a:fld id="{412255E4-491E-4A94-8FB4-1141651E7DCB}" type="datetimeFigureOut">
              <a:rPr lang="zh-TW" altLang="en-US" smtClean="0"/>
              <a:t>2023/3/7</a:t>
            </a:fld>
            <a:endParaRPr lang="zh-TW" altLang="en-US"/>
          </a:p>
        </p:txBody>
      </p:sp>
      <p:sp>
        <p:nvSpPr>
          <p:cNvPr id="6" name="頁尾版面配置區 5">
            <a:extLst>
              <a:ext uri="{FF2B5EF4-FFF2-40B4-BE49-F238E27FC236}">
                <a16:creationId xmlns:a16="http://schemas.microsoft.com/office/drawing/2014/main" id="{AB29953B-9D56-445E-A2EE-169412DC1F7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965B614-82E3-496D-9C68-443B3726DDA7}"/>
              </a:ext>
            </a:extLst>
          </p:cNvPr>
          <p:cNvSpPr>
            <a:spLocks noGrp="1"/>
          </p:cNvSpPr>
          <p:nvPr>
            <p:ph type="sldNum" sz="quarter" idx="12"/>
          </p:nvPr>
        </p:nvSpPr>
        <p:spPr/>
        <p:txBody>
          <a:bodyPr/>
          <a:lstStyle/>
          <a:p>
            <a:fld id="{123D84EF-58DF-40A1-8AA1-9635F349C9F6}" type="slidenum">
              <a:rPr lang="zh-TW" altLang="en-US" smtClean="0"/>
              <a:t>‹#›</a:t>
            </a:fld>
            <a:endParaRPr lang="zh-TW" altLang="en-US"/>
          </a:p>
        </p:txBody>
      </p:sp>
    </p:spTree>
    <p:extLst>
      <p:ext uri="{BB962C8B-B14F-4D97-AF65-F5344CB8AC3E}">
        <p14:creationId xmlns:p14="http://schemas.microsoft.com/office/powerpoint/2010/main" val="1684281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E3ED5B-25EB-41F0-B9D6-57586B142A59}"/>
              </a:ext>
            </a:extLst>
          </p:cNvPr>
          <p:cNvSpPr>
            <a:spLocks noGrp="1"/>
          </p:cNvSpPr>
          <p:nvPr>
            <p:ph type="title"/>
          </p:nvPr>
        </p:nvSpPr>
        <p:spPr>
          <a:xfrm>
            <a:off x="838200" y="365125"/>
            <a:ext cx="9474200" cy="1185863"/>
          </a:xfrm>
        </p:spPr>
        <p:txBody>
          <a:bodyPr/>
          <a:lstStyle>
            <a:lvl1pPr algn="r">
              <a:defRPr/>
            </a:lvl1pPr>
          </a:lstStyle>
          <a:p>
            <a:r>
              <a:rPr lang="zh-TW" altLang="en-US" dirty="0"/>
              <a:t>按一下以編輯母片標題樣式</a:t>
            </a:r>
          </a:p>
        </p:txBody>
      </p:sp>
      <p:sp>
        <p:nvSpPr>
          <p:cNvPr id="3" name="直排文字版面配置區 2">
            <a:extLst>
              <a:ext uri="{FF2B5EF4-FFF2-40B4-BE49-F238E27FC236}">
                <a16:creationId xmlns:a16="http://schemas.microsoft.com/office/drawing/2014/main" id="{B5E34F9B-00F3-492C-8ABD-71880FD35A1F}"/>
              </a:ext>
            </a:extLst>
          </p:cNvPr>
          <p:cNvSpPr>
            <a:spLocks noGrp="1"/>
          </p:cNvSpPr>
          <p:nvPr>
            <p:ph type="body" orient="vert" idx="1"/>
          </p:nvPr>
        </p:nvSpPr>
        <p:spPr>
          <a:xfrm>
            <a:off x="838200" y="1825625"/>
            <a:ext cx="9474200" cy="43513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E762142-6A05-48EA-94C2-04646848CF66}"/>
              </a:ext>
            </a:extLst>
          </p:cNvPr>
          <p:cNvSpPr>
            <a:spLocks noGrp="1"/>
          </p:cNvSpPr>
          <p:nvPr>
            <p:ph type="dt" sz="half" idx="10"/>
          </p:nvPr>
        </p:nvSpPr>
        <p:spPr/>
        <p:txBody>
          <a:bodyPr/>
          <a:lstStyle/>
          <a:p>
            <a:fld id="{412255E4-491E-4A94-8FB4-1141651E7DCB}" type="datetimeFigureOut">
              <a:rPr lang="zh-TW" altLang="en-US" smtClean="0"/>
              <a:t>2023/3/7</a:t>
            </a:fld>
            <a:endParaRPr lang="zh-TW" altLang="en-US"/>
          </a:p>
        </p:txBody>
      </p:sp>
      <p:sp>
        <p:nvSpPr>
          <p:cNvPr id="5" name="頁尾版面配置區 4">
            <a:extLst>
              <a:ext uri="{FF2B5EF4-FFF2-40B4-BE49-F238E27FC236}">
                <a16:creationId xmlns:a16="http://schemas.microsoft.com/office/drawing/2014/main" id="{1ECCC8B9-B1A5-4758-B8A7-A13D5919D49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49989CF-F3B9-45EF-87CF-2FCBB0D7A0CF}"/>
              </a:ext>
            </a:extLst>
          </p:cNvPr>
          <p:cNvSpPr>
            <a:spLocks noGrp="1"/>
          </p:cNvSpPr>
          <p:nvPr>
            <p:ph type="sldNum" sz="quarter" idx="12"/>
          </p:nvPr>
        </p:nvSpPr>
        <p:spPr/>
        <p:txBody>
          <a:bodyPr/>
          <a:lstStyle/>
          <a:p>
            <a:fld id="{123D84EF-58DF-40A1-8AA1-9635F349C9F6}" type="slidenum">
              <a:rPr lang="zh-TW" altLang="en-US" smtClean="0"/>
              <a:t>‹#›</a:t>
            </a:fld>
            <a:endParaRPr lang="zh-TW" altLang="en-US"/>
          </a:p>
        </p:txBody>
      </p:sp>
    </p:spTree>
    <p:extLst>
      <p:ext uri="{BB962C8B-B14F-4D97-AF65-F5344CB8AC3E}">
        <p14:creationId xmlns:p14="http://schemas.microsoft.com/office/powerpoint/2010/main" val="1326295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75F22C95-FE48-4F39-B868-09B20815446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直排標題 1">
            <a:extLst>
              <a:ext uri="{FF2B5EF4-FFF2-40B4-BE49-F238E27FC236}">
                <a16:creationId xmlns:a16="http://schemas.microsoft.com/office/drawing/2014/main" id="{CB7E560A-70E1-4D97-BE0C-98EA006B9B51}"/>
              </a:ext>
            </a:extLst>
          </p:cNvPr>
          <p:cNvSpPr>
            <a:spLocks noGrp="1"/>
          </p:cNvSpPr>
          <p:nvPr>
            <p:ph type="title" orient="vert"/>
          </p:nvPr>
        </p:nvSpPr>
        <p:spPr>
          <a:xfrm>
            <a:off x="9239250" y="365125"/>
            <a:ext cx="2114550" cy="5811838"/>
          </a:xfrm>
        </p:spPr>
        <p:txBody>
          <a:bodyPr vert="eaVert"/>
          <a:lstStyle/>
          <a:p>
            <a:r>
              <a:rPr lang="zh-TW" altLang="en-US" dirty="0"/>
              <a:t>按一下以編輯母片標題樣式</a:t>
            </a:r>
          </a:p>
        </p:txBody>
      </p:sp>
      <p:sp>
        <p:nvSpPr>
          <p:cNvPr id="3" name="直排文字版面配置區 2">
            <a:extLst>
              <a:ext uri="{FF2B5EF4-FFF2-40B4-BE49-F238E27FC236}">
                <a16:creationId xmlns:a16="http://schemas.microsoft.com/office/drawing/2014/main" id="{19386519-F3C3-4FF0-B506-6F9A3B31631C}"/>
              </a:ext>
            </a:extLst>
          </p:cNvPr>
          <p:cNvSpPr>
            <a:spLocks noGrp="1"/>
          </p:cNvSpPr>
          <p:nvPr>
            <p:ph type="body" orient="vert" idx="1"/>
          </p:nvPr>
        </p:nvSpPr>
        <p:spPr>
          <a:xfrm>
            <a:off x="838200" y="365125"/>
            <a:ext cx="8153400" cy="5811838"/>
          </a:xfrm>
        </p:spPr>
        <p:txBody>
          <a:bodyPr vert="eaVert"/>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D3D02BE3-874D-44B5-BE0B-630E41575110}"/>
              </a:ext>
            </a:extLst>
          </p:cNvPr>
          <p:cNvSpPr>
            <a:spLocks noGrp="1"/>
          </p:cNvSpPr>
          <p:nvPr>
            <p:ph type="dt" sz="half" idx="10"/>
          </p:nvPr>
        </p:nvSpPr>
        <p:spPr/>
        <p:txBody>
          <a:bodyPr/>
          <a:lstStyle/>
          <a:p>
            <a:fld id="{412255E4-491E-4A94-8FB4-1141651E7DCB}" type="datetimeFigureOut">
              <a:rPr lang="zh-TW" altLang="en-US" smtClean="0"/>
              <a:t>2023/3/7</a:t>
            </a:fld>
            <a:endParaRPr lang="zh-TW" altLang="en-US"/>
          </a:p>
        </p:txBody>
      </p:sp>
      <p:sp>
        <p:nvSpPr>
          <p:cNvPr id="5" name="頁尾版面配置區 4">
            <a:extLst>
              <a:ext uri="{FF2B5EF4-FFF2-40B4-BE49-F238E27FC236}">
                <a16:creationId xmlns:a16="http://schemas.microsoft.com/office/drawing/2014/main" id="{9211A7D8-33B7-4277-96AD-D835706A4BB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11EAF5A-ACBE-45E3-AED5-35902C2C1000}"/>
              </a:ext>
            </a:extLst>
          </p:cNvPr>
          <p:cNvSpPr>
            <a:spLocks noGrp="1"/>
          </p:cNvSpPr>
          <p:nvPr>
            <p:ph type="sldNum" sz="quarter" idx="12"/>
          </p:nvPr>
        </p:nvSpPr>
        <p:spPr/>
        <p:txBody>
          <a:bodyPr/>
          <a:lstStyle/>
          <a:p>
            <a:fld id="{123D84EF-58DF-40A1-8AA1-9635F349C9F6}" type="slidenum">
              <a:rPr lang="zh-TW" altLang="en-US" smtClean="0"/>
              <a:t>‹#›</a:t>
            </a:fld>
            <a:endParaRPr lang="zh-TW" altLang="en-US"/>
          </a:p>
        </p:txBody>
      </p:sp>
    </p:spTree>
    <p:extLst>
      <p:ext uri="{BB962C8B-B14F-4D97-AF65-F5344CB8AC3E}">
        <p14:creationId xmlns:p14="http://schemas.microsoft.com/office/powerpoint/2010/main" val="842478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標題及物件">
    <p:bg>
      <p:bgRef idx="1001">
        <a:schemeClr val="bg1"/>
      </p:bgRef>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46744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封面-英文版">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0B84E90-5CA3-489E-8F27-4C72354A7B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466" y="1492430"/>
            <a:ext cx="7992887" cy="2931030"/>
          </a:xfrm>
          <a:prstGeom prst="rect">
            <a:avLst/>
          </a:prstGeom>
        </p:spPr>
      </p:pic>
      <p:pic>
        <p:nvPicPr>
          <p:cNvPr id="5" name="圖片 4">
            <a:extLst>
              <a:ext uri="{FF2B5EF4-FFF2-40B4-BE49-F238E27FC236}">
                <a16:creationId xmlns:a16="http://schemas.microsoft.com/office/drawing/2014/main" id="{D97AB4F0-6378-4855-9998-E7416DC78F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95505" y="4986081"/>
            <a:ext cx="5779754" cy="1540963"/>
          </a:xfrm>
          <a:prstGeom prst="rect">
            <a:avLst/>
          </a:prstGeom>
        </p:spPr>
      </p:pic>
    </p:spTree>
    <p:extLst>
      <p:ext uri="{BB962C8B-B14F-4D97-AF65-F5344CB8AC3E}">
        <p14:creationId xmlns:p14="http://schemas.microsoft.com/office/powerpoint/2010/main" val="126201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次標題投影片-中文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5B6EDD16-2C82-4819-A96A-7E2609908E31}"/>
              </a:ext>
            </a:extLst>
          </p:cNvPr>
          <p:cNvSpPr>
            <a:spLocks noGrp="1"/>
          </p:cNvSpPr>
          <p:nvPr>
            <p:ph type="ctrTitle"/>
          </p:nvPr>
        </p:nvSpPr>
        <p:spPr>
          <a:xfrm>
            <a:off x="804680" y="2263154"/>
            <a:ext cx="6974754" cy="1466850"/>
          </a:xfrm>
        </p:spPr>
        <p:txBody>
          <a:bodyPr anchor="b">
            <a:normAutofit/>
          </a:bodyPr>
          <a:lstStyle>
            <a:lvl1pPr algn="r">
              <a:defRPr sz="4600" b="1">
                <a:solidFill>
                  <a:schemeClr val="tx1">
                    <a:lumMod val="75000"/>
                    <a:lumOff val="25000"/>
                  </a:schemeClr>
                </a:solidFill>
                <a:effectLst/>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10" name="副標題 2">
            <a:extLst>
              <a:ext uri="{FF2B5EF4-FFF2-40B4-BE49-F238E27FC236}">
                <a16:creationId xmlns:a16="http://schemas.microsoft.com/office/drawing/2014/main" id="{6E1CDC66-3CD8-4632-B047-DE745959BB2B}"/>
              </a:ext>
            </a:extLst>
          </p:cNvPr>
          <p:cNvSpPr>
            <a:spLocks noGrp="1"/>
          </p:cNvSpPr>
          <p:nvPr>
            <p:ph type="subTitle" idx="1"/>
          </p:nvPr>
        </p:nvSpPr>
        <p:spPr>
          <a:xfrm>
            <a:off x="804680" y="3803470"/>
            <a:ext cx="6974754" cy="819389"/>
          </a:xfrm>
        </p:spPr>
        <p:txBody>
          <a:bodyPr>
            <a:normAutofit/>
          </a:bodyPr>
          <a:lstStyle>
            <a:lvl1pPr marL="0" indent="0" algn="r">
              <a:buNone/>
              <a:defRPr sz="2400" b="0">
                <a:solidFill>
                  <a:srgbClr val="1B99AD"/>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pic>
        <p:nvPicPr>
          <p:cNvPr id="13" name="圖片 12">
            <a:extLst>
              <a:ext uri="{FF2B5EF4-FFF2-40B4-BE49-F238E27FC236}">
                <a16:creationId xmlns:a16="http://schemas.microsoft.com/office/drawing/2014/main" id="{6138C28D-DFDD-4A7B-B57A-DDA9FABD1EB2}"/>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8308385" y="2924556"/>
            <a:ext cx="2561291" cy="1344264"/>
          </a:xfrm>
          <a:prstGeom prst="rect">
            <a:avLst/>
          </a:prstGeom>
        </p:spPr>
      </p:pic>
      <p:cxnSp>
        <p:nvCxnSpPr>
          <p:cNvPr id="14" name="直線接點 13">
            <a:extLst>
              <a:ext uri="{FF2B5EF4-FFF2-40B4-BE49-F238E27FC236}">
                <a16:creationId xmlns:a16="http://schemas.microsoft.com/office/drawing/2014/main" id="{589D0DED-526E-45DB-A762-A11B1FFF6BC2}"/>
              </a:ext>
            </a:extLst>
          </p:cNvPr>
          <p:cNvCxnSpPr>
            <a:cxnSpLocks/>
          </p:cNvCxnSpPr>
          <p:nvPr userDrawn="1"/>
        </p:nvCxnSpPr>
        <p:spPr>
          <a:xfrm>
            <a:off x="8176591" y="2912130"/>
            <a:ext cx="0" cy="13426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1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次標題投影片-英文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E8F8F0CF-5AE1-4D94-8D03-682FC884020F}"/>
              </a:ext>
            </a:extLst>
          </p:cNvPr>
          <p:cNvSpPr>
            <a:spLocks noGrp="1"/>
          </p:cNvSpPr>
          <p:nvPr>
            <p:ph type="ctrTitle"/>
          </p:nvPr>
        </p:nvSpPr>
        <p:spPr>
          <a:xfrm>
            <a:off x="804680" y="2263154"/>
            <a:ext cx="6987598" cy="1466850"/>
          </a:xfrm>
        </p:spPr>
        <p:txBody>
          <a:bodyPr anchor="b">
            <a:normAutofit/>
          </a:bodyPr>
          <a:lstStyle>
            <a:lvl1pPr algn="r">
              <a:defRPr sz="4600" b="1">
                <a:solidFill>
                  <a:schemeClr val="tx1">
                    <a:lumMod val="75000"/>
                    <a:lumOff val="25000"/>
                  </a:schemeClr>
                </a:solidFill>
                <a:effectLst/>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10" name="副標題 2">
            <a:extLst>
              <a:ext uri="{FF2B5EF4-FFF2-40B4-BE49-F238E27FC236}">
                <a16:creationId xmlns:a16="http://schemas.microsoft.com/office/drawing/2014/main" id="{2757A034-C0DA-4B36-A24C-444C16980351}"/>
              </a:ext>
            </a:extLst>
          </p:cNvPr>
          <p:cNvSpPr>
            <a:spLocks noGrp="1"/>
          </p:cNvSpPr>
          <p:nvPr>
            <p:ph type="subTitle" idx="1"/>
          </p:nvPr>
        </p:nvSpPr>
        <p:spPr>
          <a:xfrm>
            <a:off x="804680" y="3803470"/>
            <a:ext cx="6987598" cy="819389"/>
          </a:xfrm>
        </p:spPr>
        <p:txBody>
          <a:bodyPr>
            <a:normAutofit/>
          </a:bodyPr>
          <a:lstStyle>
            <a:lvl1pPr marL="0" indent="0" algn="r">
              <a:buNone/>
              <a:defRPr sz="2400" b="0">
                <a:solidFill>
                  <a:srgbClr val="1B99AD"/>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pic>
        <p:nvPicPr>
          <p:cNvPr id="11" name="圖片 10">
            <a:extLst>
              <a:ext uri="{FF2B5EF4-FFF2-40B4-BE49-F238E27FC236}">
                <a16:creationId xmlns:a16="http://schemas.microsoft.com/office/drawing/2014/main" id="{1E2C008E-B08A-4F4C-A799-26C95A27A8BA}"/>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8308385" y="2925382"/>
            <a:ext cx="2561291" cy="1342612"/>
          </a:xfrm>
          <a:prstGeom prst="rect">
            <a:avLst/>
          </a:prstGeom>
        </p:spPr>
      </p:pic>
      <p:cxnSp>
        <p:nvCxnSpPr>
          <p:cNvPr id="13" name="直線接點 12">
            <a:extLst>
              <a:ext uri="{FF2B5EF4-FFF2-40B4-BE49-F238E27FC236}">
                <a16:creationId xmlns:a16="http://schemas.microsoft.com/office/drawing/2014/main" id="{608EAE38-8759-4482-B5DE-CDCB070583AE}"/>
              </a:ext>
            </a:extLst>
          </p:cNvPr>
          <p:cNvCxnSpPr>
            <a:cxnSpLocks/>
          </p:cNvCxnSpPr>
          <p:nvPr userDrawn="1"/>
        </p:nvCxnSpPr>
        <p:spPr>
          <a:xfrm>
            <a:off x="8176591" y="2912130"/>
            <a:ext cx="0" cy="13426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60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2CF6D497-D7B4-4FDF-B418-68BB5106D37B}"/>
              </a:ext>
            </a:extLst>
          </p:cNvPr>
          <p:cNvSpPr>
            <a:spLocks noGrp="1"/>
          </p:cNvSpPr>
          <p:nvPr>
            <p:ph type="ctrTitle"/>
          </p:nvPr>
        </p:nvSpPr>
        <p:spPr>
          <a:xfrm>
            <a:off x="1471447" y="2133599"/>
            <a:ext cx="9038897" cy="1808437"/>
          </a:xfrm>
        </p:spPr>
        <p:txBody>
          <a:bodyPr anchor="b">
            <a:normAutofit/>
          </a:bodyPr>
          <a:lstStyle>
            <a:lvl1pPr algn="r">
              <a:defRPr sz="4600" b="1">
                <a:solidFill>
                  <a:schemeClr val="tx1">
                    <a:lumMod val="75000"/>
                    <a:lumOff val="25000"/>
                  </a:schemeClr>
                </a:solidFill>
                <a:effectLst/>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8" name="副標題 2">
            <a:extLst>
              <a:ext uri="{FF2B5EF4-FFF2-40B4-BE49-F238E27FC236}">
                <a16:creationId xmlns:a16="http://schemas.microsoft.com/office/drawing/2014/main" id="{93CD66AA-A089-40F8-8497-A7E476370842}"/>
              </a:ext>
            </a:extLst>
          </p:cNvPr>
          <p:cNvSpPr>
            <a:spLocks noGrp="1"/>
          </p:cNvSpPr>
          <p:nvPr>
            <p:ph type="subTitle" idx="1"/>
          </p:nvPr>
        </p:nvSpPr>
        <p:spPr>
          <a:xfrm>
            <a:off x="1471447" y="4046902"/>
            <a:ext cx="9038897" cy="1572019"/>
          </a:xfrm>
        </p:spPr>
        <p:txBody>
          <a:bodyPr>
            <a:normAutofit/>
          </a:bodyPr>
          <a:lstStyle>
            <a:lvl1pPr marL="0" indent="0" algn="r">
              <a:buNone/>
              <a:defRPr sz="2400" b="0">
                <a:solidFill>
                  <a:srgbClr val="1B99AD"/>
                </a:solidFill>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Tree>
    <p:extLst>
      <p:ext uri="{BB962C8B-B14F-4D97-AF65-F5344CB8AC3E}">
        <p14:creationId xmlns:p14="http://schemas.microsoft.com/office/powerpoint/2010/main" val="109799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內容">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95EF3C-97B2-4A22-865B-A6078C9F36FE}"/>
              </a:ext>
            </a:extLst>
          </p:cNvPr>
          <p:cNvSpPr>
            <a:spLocks noGrp="1"/>
          </p:cNvSpPr>
          <p:nvPr>
            <p:ph type="title"/>
          </p:nvPr>
        </p:nvSpPr>
        <p:spPr/>
        <p:txBody>
          <a:bodyPr/>
          <a:lstStyle>
            <a:lvl1pPr>
              <a:defRPr>
                <a:effectLst/>
              </a:defRPr>
            </a:lvl1p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F7B6DC96-D18E-4EF0-8AA2-BE83624DDCC6}"/>
              </a:ext>
            </a:extLst>
          </p:cNvPr>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3D945BE8-26D7-4D32-ABD5-D33D11A33BB0}"/>
              </a:ext>
            </a:extLst>
          </p:cNvPr>
          <p:cNvSpPr>
            <a:spLocks noGrp="1"/>
          </p:cNvSpPr>
          <p:nvPr>
            <p:ph type="dt" sz="half" idx="10"/>
          </p:nvPr>
        </p:nvSpPr>
        <p:spPr/>
        <p:txBody>
          <a:bodyPr/>
          <a:lstStyle/>
          <a:p>
            <a:fld id="{412255E4-491E-4A94-8FB4-1141651E7DCB}" type="datetimeFigureOut">
              <a:rPr lang="zh-TW" altLang="en-US" smtClean="0"/>
              <a:t>2023/3/7</a:t>
            </a:fld>
            <a:endParaRPr lang="zh-TW" altLang="en-US"/>
          </a:p>
        </p:txBody>
      </p:sp>
      <p:sp>
        <p:nvSpPr>
          <p:cNvPr id="5" name="頁尾版面配置區 4">
            <a:extLst>
              <a:ext uri="{FF2B5EF4-FFF2-40B4-BE49-F238E27FC236}">
                <a16:creationId xmlns:a16="http://schemas.microsoft.com/office/drawing/2014/main" id="{18F74072-0F68-4DCA-A17E-571E7C8B93B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AB16634-9492-4057-91FE-F6D617757238}"/>
              </a:ext>
            </a:extLst>
          </p:cNvPr>
          <p:cNvSpPr>
            <a:spLocks noGrp="1"/>
          </p:cNvSpPr>
          <p:nvPr>
            <p:ph type="sldNum" sz="quarter" idx="12"/>
          </p:nvPr>
        </p:nvSpPr>
        <p:spPr/>
        <p:txBody>
          <a:bodyPr/>
          <a:lstStyle/>
          <a:p>
            <a:fld id="{123D84EF-58DF-40A1-8AA1-9635F349C9F6}" type="slidenum">
              <a:rPr lang="zh-TW" altLang="en-US" smtClean="0"/>
              <a:t>‹#›</a:t>
            </a:fld>
            <a:endParaRPr lang="zh-TW" altLang="en-US"/>
          </a:p>
        </p:txBody>
      </p:sp>
      <p:sp>
        <p:nvSpPr>
          <p:cNvPr id="7" name="矩形 6">
            <a:extLst>
              <a:ext uri="{FF2B5EF4-FFF2-40B4-BE49-F238E27FC236}">
                <a16:creationId xmlns:a16="http://schemas.microsoft.com/office/drawing/2014/main" id="{7FBE7209-5564-4A4E-B52C-B4C0D0498F25}"/>
              </a:ext>
            </a:extLst>
          </p:cNvPr>
          <p:cNvSpPr/>
          <p:nvPr userDrawn="1"/>
        </p:nvSpPr>
        <p:spPr>
          <a:xfrm>
            <a:off x="0" y="1550988"/>
            <a:ext cx="10241280" cy="134937"/>
          </a:xfrm>
          <a:prstGeom prst="rect">
            <a:avLst/>
          </a:prstGeom>
          <a:gradFill>
            <a:gsLst>
              <a:gs pos="0">
                <a:schemeClr val="accent1">
                  <a:lumMod val="5000"/>
                  <a:lumOff val="95000"/>
                  <a:alpha val="0"/>
                </a:schemeClr>
              </a:gs>
              <a:gs pos="100000">
                <a:srgbClr val="1B99A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162872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標題及內容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95EF3C-97B2-4A22-865B-A6078C9F36FE}"/>
              </a:ext>
            </a:extLst>
          </p:cNvPr>
          <p:cNvSpPr>
            <a:spLocks noGrp="1"/>
          </p:cNvSpPr>
          <p:nvPr>
            <p:ph type="title"/>
          </p:nvPr>
        </p:nvSpPr>
        <p:spPr>
          <a:xfrm>
            <a:off x="2152650" y="365125"/>
            <a:ext cx="8718550" cy="1185863"/>
          </a:xfr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7B6DC96-D18E-4EF0-8AA2-BE83624DDCC6}"/>
              </a:ext>
            </a:extLst>
          </p:cNvPr>
          <p:cNvSpPr>
            <a:spLocks noGrp="1"/>
          </p:cNvSpPr>
          <p:nvPr>
            <p:ph idx="1"/>
          </p:nvPr>
        </p:nvSpPr>
        <p:spPr>
          <a:xfrm>
            <a:off x="2152650" y="1825625"/>
            <a:ext cx="8718550" cy="435133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3D945BE8-26D7-4D32-ABD5-D33D11A33BB0}"/>
              </a:ext>
            </a:extLst>
          </p:cNvPr>
          <p:cNvSpPr>
            <a:spLocks noGrp="1"/>
          </p:cNvSpPr>
          <p:nvPr>
            <p:ph type="dt" sz="half" idx="10"/>
          </p:nvPr>
        </p:nvSpPr>
        <p:spPr/>
        <p:txBody>
          <a:bodyPr/>
          <a:lstStyle/>
          <a:p>
            <a:fld id="{412255E4-491E-4A94-8FB4-1141651E7DCB}" type="datetimeFigureOut">
              <a:rPr lang="zh-TW" altLang="en-US" smtClean="0"/>
              <a:t>2023/3/7</a:t>
            </a:fld>
            <a:endParaRPr lang="zh-TW" altLang="en-US"/>
          </a:p>
        </p:txBody>
      </p:sp>
      <p:sp>
        <p:nvSpPr>
          <p:cNvPr id="5" name="頁尾版面配置區 4">
            <a:extLst>
              <a:ext uri="{FF2B5EF4-FFF2-40B4-BE49-F238E27FC236}">
                <a16:creationId xmlns:a16="http://schemas.microsoft.com/office/drawing/2014/main" id="{18F74072-0F68-4DCA-A17E-571E7C8B93B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AB16634-9492-4057-91FE-F6D617757238}"/>
              </a:ext>
            </a:extLst>
          </p:cNvPr>
          <p:cNvSpPr>
            <a:spLocks noGrp="1"/>
          </p:cNvSpPr>
          <p:nvPr>
            <p:ph type="sldNum" sz="quarter" idx="12"/>
          </p:nvPr>
        </p:nvSpPr>
        <p:spPr/>
        <p:txBody>
          <a:bodyPr/>
          <a:lstStyle/>
          <a:p>
            <a:fld id="{123D84EF-58DF-40A1-8AA1-9635F349C9F6}" type="slidenum">
              <a:rPr lang="zh-TW" altLang="en-US" smtClean="0"/>
              <a:t>‹#›</a:t>
            </a:fld>
            <a:endParaRPr lang="zh-TW" altLang="en-US"/>
          </a:p>
        </p:txBody>
      </p:sp>
    </p:spTree>
    <p:extLst>
      <p:ext uri="{BB962C8B-B14F-4D97-AF65-F5344CB8AC3E}">
        <p14:creationId xmlns:p14="http://schemas.microsoft.com/office/powerpoint/2010/main" val="313615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F46E9E-9A6C-4E08-9877-BA148B125CAD}"/>
              </a:ext>
            </a:extLst>
          </p:cNvPr>
          <p:cNvSpPr>
            <a:spLocks noGrp="1"/>
          </p:cNvSpPr>
          <p:nvPr>
            <p:ph type="title"/>
          </p:nvPr>
        </p:nvSpPr>
        <p:spPr>
          <a:xfrm>
            <a:off x="831850" y="2770414"/>
            <a:ext cx="9163488" cy="2200273"/>
          </a:xfrm>
        </p:spPr>
        <p:txBody>
          <a:bodyPr anchor="b">
            <a:normAutofit/>
          </a:bodyPr>
          <a:lstStyle>
            <a:lvl1pPr>
              <a:defRPr sz="4600">
                <a:effectLst/>
              </a:defRPr>
            </a:lvl1p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7844F0EC-A2B6-4119-80B3-469D15E3BCF7}"/>
              </a:ext>
            </a:extLst>
          </p:cNvPr>
          <p:cNvSpPr>
            <a:spLocks noGrp="1"/>
          </p:cNvSpPr>
          <p:nvPr>
            <p:ph type="body" idx="1"/>
          </p:nvPr>
        </p:nvSpPr>
        <p:spPr>
          <a:xfrm>
            <a:off x="831850" y="5034643"/>
            <a:ext cx="9163488" cy="661307"/>
          </a:xfrm>
        </p:spPr>
        <p:txBody>
          <a:bodyPr>
            <a:normAutofit/>
          </a:bodyPr>
          <a:lstStyle>
            <a:lvl1pPr marL="0" indent="0">
              <a:buNone/>
              <a:defRPr lang="zh-TW" altLang="en-US" sz="2400" b="0" kern="1200" dirty="0">
                <a:solidFill>
                  <a:srgbClr val="1B99AD"/>
                </a:solidFill>
                <a:latin typeface="微軟正黑體" panose="020B0604030504040204" pitchFamily="34" charset="-120"/>
                <a:ea typeface="微軟正黑體" panose="020B0604030504040204" pitchFamily="34" charset="-120"/>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按一下以編輯母片文字樣式</a:t>
            </a:r>
          </a:p>
        </p:txBody>
      </p:sp>
      <p:sp>
        <p:nvSpPr>
          <p:cNvPr id="4" name="日期版面配置區 3">
            <a:extLst>
              <a:ext uri="{FF2B5EF4-FFF2-40B4-BE49-F238E27FC236}">
                <a16:creationId xmlns:a16="http://schemas.microsoft.com/office/drawing/2014/main" id="{CE7B98C2-8660-4791-8264-8918A55DDFB4}"/>
              </a:ext>
            </a:extLst>
          </p:cNvPr>
          <p:cNvSpPr>
            <a:spLocks noGrp="1"/>
          </p:cNvSpPr>
          <p:nvPr>
            <p:ph type="dt" sz="half" idx="10"/>
          </p:nvPr>
        </p:nvSpPr>
        <p:spPr/>
        <p:txBody>
          <a:bodyPr/>
          <a:lstStyle/>
          <a:p>
            <a:fld id="{412255E4-491E-4A94-8FB4-1141651E7DCB}" type="datetimeFigureOut">
              <a:rPr lang="zh-TW" altLang="en-US" smtClean="0"/>
              <a:t>2023/3/7</a:t>
            </a:fld>
            <a:endParaRPr lang="zh-TW" altLang="en-US"/>
          </a:p>
        </p:txBody>
      </p:sp>
      <p:sp>
        <p:nvSpPr>
          <p:cNvPr id="5" name="頁尾版面配置區 4">
            <a:extLst>
              <a:ext uri="{FF2B5EF4-FFF2-40B4-BE49-F238E27FC236}">
                <a16:creationId xmlns:a16="http://schemas.microsoft.com/office/drawing/2014/main" id="{7EA1D484-0458-45B2-9F9F-50B941C9465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2E19673-65C0-470B-B30C-81006EB2CE99}"/>
              </a:ext>
            </a:extLst>
          </p:cNvPr>
          <p:cNvSpPr>
            <a:spLocks noGrp="1"/>
          </p:cNvSpPr>
          <p:nvPr>
            <p:ph type="sldNum" sz="quarter" idx="12"/>
          </p:nvPr>
        </p:nvSpPr>
        <p:spPr/>
        <p:txBody>
          <a:bodyPr/>
          <a:lstStyle/>
          <a:p>
            <a:fld id="{123D84EF-58DF-40A1-8AA1-9635F349C9F6}" type="slidenum">
              <a:rPr lang="zh-TW" altLang="en-US" smtClean="0"/>
              <a:t>‹#›</a:t>
            </a:fld>
            <a:endParaRPr lang="zh-TW" altLang="en-US"/>
          </a:p>
        </p:txBody>
      </p:sp>
    </p:spTree>
    <p:extLst>
      <p:ext uri="{BB962C8B-B14F-4D97-AF65-F5344CB8AC3E}">
        <p14:creationId xmlns:p14="http://schemas.microsoft.com/office/powerpoint/2010/main" val="20227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個內容">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848C07-5E4B-404A-8499-CF8FE6DFB09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B6D1697-670B-4124-9D74-7E2431BEC69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6B2172DE-CC35-43E7-8375-DEB59AB9D7A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A9260AA-A5FC-4D42-B103-39C60F22BE05}"/>
              </a:ext>
            </a:extLst>
          </p:cNvPr>
          <p:cNvSpPr>
            <a:spLocks noGrp="1"/>
          </p:cNvSpPr>
          <p:nvPr>
            <p:ph type="dt" sz="half" idx="10"/>
          </p:nvPr>
        </p:nvSpPr>
        <p:spPr/>
        <p:txBody>
          <a:bodyPr/>
          <a:lstStyle/>
          <a:p>
            <a:fld id="{412255E4-491E-4A94-8FB4-1141651E7DCB}" type="datetimeFigureOut">
              <a:rPr lang="zh-TW" altLang="en-US" smtClean="0"/>
              <a:t>2023/3/7</a:t>
            </a:fld>
            <a:endParaRPr lang="zh-TW" altLang="en-US"/>
          </a:p>
        </p:txBody>
      </p:sp>
      <p:sp>
        <p:nvSpPr>
          <p:cNvPr id="6" name="頁尾版面配置區 5">
            <a:extLst>
              <a:ext uri="{FF2B5EF4-FFF2-40B4-BE49-F238E27FC236}">
                <a16:creationId xmlns:a16="http://schemas.microsoft.com/office/drawing/2014/main" id="{33FF16A3-48E7-4D03-B204-60917C64BA0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7305959-5669-4A37-99CE-0244F3CC116E}"/>
              </a:ext>
            </a:extLst>
          </p:cNvPr>
          <p:cNvSpPr>
            <a:spLocks noGrp="1"/>
          </p:cNvSpPr>
          <p:nvPr>
            <p:ph type="sldNum" sz="quarter" idx="12"/>
          </p:nvPr>
        </p:nvSpPr>
        <p:spPr/>
        <p:txBody>
          <a:bodyPr/>
          <a:lstStyle/>
          <a:p>
            <a:fld id="{123D84EF-58DF-40A1-8AA1-9635F349C9F6}" type="slidenum">
              <a:rPr lang="zh-TW" altLang="en-US" smtClean="0"/>
              <a:t>‹#›</a:t>
            </a:fld>
            <a:endParaRPr lang="zh-TW" altLang="en-US"/>
          </a:p>
        </p:txBody>
      </p:sp>
    </p:spTree>
    <p:extLst>
      <p:ext uri="{BB962C8B-B14F-4D97-AF65-F5344CB8AC3E}">
        <p14:creationId xmlns:p14="http://schemas.microsoft.com/office/powerpoint/2010/main" val="82316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7C23923-BCB7-426F-B918-2553C002A706}"/>
              </a:ext>
            </a:extLst>
          </p:cNvPr>
          <p:cNvSpPr>
            <a:spLocks noGrp="1"/>
          </p:cNvSpPr>
          <p:nvPr>
            <p:ph type="title"/>
          </p:nvPr>
        </p:nvSpPr>
        <p:spPr>
          <a:xfrm>
            <a:off x="838200" y="365125"/>
            <a:ext cx="10033000" cy="11858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9475389C-F831-4069-BAAF-145A840AF2F4}"/>
              </a:ext>
            </a:extLst>
          </p:cNvPr>
          <p:cNvSpPr>
            <a:spLocks noGrp="1"/>
          </p:cNvSpPr>
          <p:nvPr>
            <p:ph type="body" idx="1"/>
          </p:nvPr>
        </p:nvSpPr>
        <p:spPr>
          <a:xfrm>
            <a:off x="838200" y="1825625"/>
            <a:ext cx="100330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E50AEE29-8261-4238-B8A7-51F889DFD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255E4-491E-4A94-8FB4-1141651E7DCB}" type="datetimeFigureOut">
              <a:rPr lang="zh-TW" altLang="en-US" smtClean="0"/>
              <a:t>2023/3/7</a:t>
            </a:fld>
            <a:endParaRPr lang="zh-TW" altLang="en-US" dirty="0"/>
          </a:p>
        </p:txBody>
      </p:sp>
      <p:sp>
        <p:nvSpPr>
          <p:cNvPr id="5" name="頁尾版面配置區 4">
            <a:extLst>
              <a:ext uri="{FF2B5EF4-FFF2-40B4-BE49-F238E27FC236}">
                <a16:creationId xmlns:a16="http://schemas.microsoft.com/office/drawing/2014/main" id="{1EA5D66C-603E-45AC-BC1C-4947F6218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37A1CA1-9FBF-4038-A84D-85A19AA39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D84EF-58DF-40A1-8AA1-9635F349C9F6}" type="slidenum">
              <a:rPr lang="zh-TW" altLang="en-US" smtClean="0"/>
              <a:t>‹#›</a:t>
            </a:fld>
            <a:endParaRPr lang="zh-TW" altLang="en-US"/>
          </a:p>
        </p:txBody>
      </p:sp>
    </p:spTree>
    <p:extLst>
      <p:ext uri="{BB962C8B-B14F-4D97-AF65-F5344CB8AC3E}">
        <p14:creationId xmlns:p14="http://schemas.microsoft.com/office/powerpoint/2010/main" val="529070401"/>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49" r:id="rId3"/>
    <p:sldLayoutId id="2147483663" r:id="rId4"/>
    <p:sldLayoutId id="2147483661" r:id="rId5"/>
    <p:sldLayoutId id="2147483650" r:id="rId6"/>
    <p:sldLayoutId id="2147483662" r:id="rId7"/>
    <p:sldLayoutId id="2147483651" r:id="rId8"/>
    <p:sldLayoutId id="2147483652" r:id="rId9"/>
    <p:sldLayoutId id="2147483653" r:id="rId10"/>
    <p:sldLayoutId id="2147483654" r:id="rId11"/>
    <p:sldLayoutId id="2147483664" r:id="rId12"/>
    <p:sldLayoutId id="2147483665" r:id="rId13"/>
    <p:sldLayoutId id="2147483656" r:id="rId14"/>
    <p:sldLayoutId id="2147483657" r:id="rId15"/>
    <p:sldLayoutId id="2147483658" r:id="rId16"/>
    <p:sldLayoutId id="2147483659" r:id="rId17"/>
    <p:sldLayoutId id="2147483666" r:id="rId18"/>
  </p:sldLayoutIdLst>
  <p:txStyles>
    <p:titleStyle>
      <a:lvl1pPr algn="l" defTabSz="914400" rtl="0" eaLnBrk="1" latinLnBrk="0" hangingPunct="1">
        <a:lnSpc>
          <a:spcPct val="90000"/>
        </a:lnSpc>
        <a:spcBef>
          <a:spcPct val="0"/>
        </a:spcBef>
        <a:buNone/>
        <a:defRPr sz="4400" b="1" kern="1200">
          <a:solidFill>
            <a:schemeClr val="tx1">
              <a:lumMod val="75000"/>
              <a:lumOff val="25000"/>
            </a:schemeClr>
          </a:solidFill>
          <a:effectLst/>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Clr>
          <a:srgbClr val="1F91A1"/>
        </a:buClr>
        <a:buFont typeface="Wingdings" panose="05000000000000000000" pitchFamily="2" charset="2"/>
        <a:buChar char="n"/>
        <a:defRPr sz="2800" kern="1200">
          <a:solidFill>
            <a:schemeClr val="tx1">
              <a:lumMod val="85000"/>
              <a:lumOff val="15000"/>
            </a:schemeClr>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n"/>
        <a:defRPr sz="2400" kern="1200">
          <a:solidFill>
            <a:schemeClr val="tx1">
              <a:lumMod val="85000"/>
              <a:lumOff val="15000"/>
            </a:schemeClr>
          </a:solidFill>
          <a:latin typeface="微軟正黑體" panose="020B0604030504040204" pitchFamily="34" charset="-120"/>
          <a:ea typeface="微軟正黑體" panose="020B0604030504040204" pitchFamily="34" charset="-120"/>
          <a:cs typeface="+mn-cs"/>
        </a:defRPr>
      </a:lvl2pPr>
      <a:lvl3pPr marL="1371600" indent="-457200" algn="l" defTabSz="914400" rtl="0" eaLnBrk="1" latinLnBrk="0" hangingPunct="1">
        <a:lnSpc>
          <a:spcPct val="90000"/>
        </a:lnSpc>
        <a:spcBef>
          <a:spcPts val="500"/>
        </a:spcBef>
        <a:buClr>
          <a:srgbClr val="1F91A1"/>
        </a:buClr>
        <a:buFont typeface="Wingdings" panose="05000000000000000000" pitchFamily="2" charset="2"/>
        <a:buChar char="p"/>
        <a:defRPr sz="2000" kern="1200">
          <a:solidFill>
            <a:schemeClr val="tx1">
              <a:lumMod val="85000"/>
              <a:lumOff val="15000"/>
            </a:schemeClr>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p"/>
        <a:defRPr sz="1800" kern="1200">
          <a:solidFill>
            <a:schemeClr val="tx1">
              <a:lumMod val="85000"/>
              <a:lumOff val="15000"/>
            </a:schemeClr>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800" kern="1200">
          <a:solidFill>
            <a:schemeClr val="tx1">
              <a:lumMod val="85000"/>
              <a:lumOff val="15000"/>
            </a:schemeClr>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244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sp>
        <p:nvSpPr>
          <p:cNvPr id="3" name="內容版面配置區 2"/>
          <p:cNvSpPr>
            <a:spLocks noGrp="1"/>
          </p:cNvSpPr>
          <p:nvPr>
            <p:ph idx="1"/>
          </p:nvPr>
        </p:nvSpPr>
        <p:spPr/>
        <p:txBody>
          <a:bodyPr/>
          <a:lstStyle/>
          <a:p>
            <a:r>
              <a:rPr lang="zh-TW" altLang="en-US" dirty="0" smtClean="0"/>
              <a:t> 以上</a:t>
            </a:r>
            <a:r>
              <a:rPr lang="zh-TW" altLang="en-US" dirty="0"/>
              <a:t>這些基本上都會被老師說，</a:t>
            </a:r>
          </a:p>
          <a:p>
            <a:pPr marL="0" indent="0">
              <a:buNone/>
            </a:pPr>
            <a:r>
              <a:rPr lang="en-US" altLang="zh-TW" dirty="0" smtClean="0"/>
              <a:t>	</a:t>
            </a:r>
            <a:r>
              <a:rPr lang="zh-TW" altLang="en-US" dirty="0" smtClean="0"/>
              <a:t>「</a:t>
            </a:r>
            <a:r>
              <a:rPr lang="zh-TW" altLang="en-US" dirty="0"/>
              <a:t>這個不是問題」、</a:t>
            </a:r>
          </a:p>
          <a:p>
            <a:pPr marL="0" indent="0">
              <a:buNone/>
            </a:pPr>
            <a:r>
              <a:rPr lang="en-US" altLang="zh-TW" dirty="0" smtClean="0"/>
              <a:t>	</a:t>
            </a:r>
            <a:r>
              <a:rPr lang="zh-TW" altLang="en-US" dirty="0" smtClean="0"/>
              <a:t>「</a:t>
            </a:r>
            <a:r>
              <a:rPr lang="zh-TW" altLang="en-US" dirty="0"/>
              <a:t>問題太大」、</a:t>
            </a:r>
          </a:p>
          <a:p>
            <a:pPr marL="0" indent="0">
              <a:buNone/>
            </a:pPr>
            <a:r>
              <a:rPr lang="en-US" altLang="zh-TW" dirty="0" smtClean="0"/>
              <a:t>	</a:t>
            </a:r>
            <a:r>
              <a:rPr lang="zh-TW" altLang="en-US" dirty="0" smtClean="0"/>
              <a:t>「</a:t>
            </a:r>
            <a:r>
              <a:rPr lang="zh-TW" altLang="en-US" dirty="0"/>
              <a:t>能不能再具體</a:t>
            </a:r>
            <a:r>
              <a:rPr lang="zh-TW" altLang="en-US" dirty="0" smtClean="0"/>
              <a:t>一點？」</a:t>
            </a:r>
            <a:endParaRPr lang="zh-TW" altLang="en-US" dirty="0"/>
          </a:p>
          <a:p>
            <a:pPr marL="0" indent="0">
              <a:buNone/>
            </a:pPr>
            <a:r>
              <a:rPr lang="en-US" altLang="zh-TW" dirty="0" smtClean="0"/>
              <a:t>	</a:t>
            </a:r>
            <a:r>
              <a:rPr lang="zh-TW" altLang="en-US" dirty="0" smtClean="0"/>
              <a:t>「</a:t>
            </a:r>
            <a:r>
              <a:rPr lang="zh-TW" altLang="en-US" dirty="0"/>
              <a:t>這問題很難</a:t>
            </a:r>
            <a:r>
              <a:rPr lang="zh-TW" altLang="en-US" dirty="0" smtClean="0"/>
              <a:t>處理」</a:t>
            </a:r>
            <a:endParaRPr lang="zh-TW" altLang="en-US" dirty="0"/>
          </a:p>
          <a:p>
            <a:pPr marL="0" indent="0">
              <a:buNone/>
            </a:pPr>
            <a:r>
              <a:rPr lang="en-US" altLang="zh-TW" dirty="0" smtClean="0"/>
              <a:t>	</a:t>
            </a:r>
            <a:r>
              <a:rPr lang="zh-TW" altLang="en-US" dirty="0" smtClean="0"/>
              <a:t>「</a:t>
            </a:r>
            <a:r>
              <a:rPr lang="zh-TW" altLang="en-US" dirty="0"/>
              <a:t>我還是不知道你到底要做</a:t>
            </a:r>
            <a:r>
              <a:rPr lang="zh-TW" altLang="en-US" dirty="0" smtClean="0"/>
              <a:t>什麼？」</a:t>
            </a:r>
            <a:endParaRPr lang="zh-TW" altLang="en-US" dirty="0"/>
          </a:p>
          <a:p>
            <a:endParaRPr lang="zh-TW" altLang="en-US" dirty="0"/>
          </a:p>
        </p:txBody>
      </p:sp>
    </p:spTree>
    <p:extLst>
      <p:ext uri="{BB962C8B-B14F-4D97-AF65-F5344CB8AC3E}">
        <p14:creationId xmlns:p14="http://schemas.microsoft.com/office/powerpoint/2010/main" val="233381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sp>
        <p:nvSpPr>
          <p:cNvPr id="3" name="內容版面配置區 2"/>
          <p:cNvSpPr>
            <a:spLocks noGrp="1"/>
          </p:cNvSpPr>
          <p:nvPr>
            <p:ph idx="1"/>
          </p:nvPr>
        </p:nvSpPr>
        <p:spPr/>
        <p:txBody>
          <a:bodyPr/>
          <a:lstStyle/>
          <a:p>
            <a:r>
              <a:rPr lang="zh-TW" altLang="en-US" dirty="0" smtClean="0"/>
              <a:t> 以下哪個問題比較可以被回答？</a:t>
            </a:r>
            <a:endParaRPr lang="en-US" altLang="zh-TW" dirty="0" smtClean="0"/>
          </a:p>
          <a:p>
            <a:pPr marL="0" indent="0">
              <a:buNone/>
            </a:pP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450289048"/>
              </p:ext>
            </p:extLst>
          </p:nvPr>
        </p:nvGraphicFramePr>
        <p:xfrm>
          <a:off x="1149927" y="2595419"/>
          <a:ext cx="9892146" cy="3371916"/>
        </p:xfrm>
        <a:graphic>
          <a:graphicData uri="http://schemas.openxmlformats.org/drawingml/2006/table">
            <a:tbl>
              <a:tblPr firstRow="1" bandRow="1">
                <a:tableStyleId>{073A0DAA-6AF3-43AB-8588-CEC1D06C72B9}</a:tableStyleId>
              </a:tblPr>
              <a:tblGrid>
                <a:gridCol w="4946073">
                  <a:extLst>
                    <a:ext uri="{9D8B030D-6E8A-4147-A177-3AD203B41FA5}">
                      <a16:colId xmlns:a16="http://schemas.microsoft.com/office/drawing/2014/main" val="542629281"/>
                    </a:ext>
                  </a:extLst>
                </a:gridCol>
                <a:gridCol w="4946073">
                  <a:extLst>
                    <a:ext uri="{9D8B030D-6E8A-4147-A177-3AD203B41FA5}">
                      <a16:colId xmlns:a16="http://schemas.microsoft.com/office/drawing/2014/main" val="1733645596"/>
                    </a:ext>
                  </a:extLst>
                </a:gridCol>
              </a:tblGrid>
              <a:tr h="994476">
                <a:tc>
                  <a:txBody>
                    <a:bodyPr/>
                    <a:lstStyle/>
                    <a:p>
                      <a:pPr algn="ctr"/>
                      <a:r>
                        <a:rPr lang="zh-TW" altLang="en-US" sz="3600" b="1" dirty="0" smtClean="0">
                          <a:latin typeface="微軟正黑體" panose="020B0604030504040204" pitchFamily="34" charset="-120"/>
                          <a:ea typeface="微軟正黑體" panose="020B0604030504040204" pitchFamily="34" charset="-120"/>
                        </a:rPr>
                        <a:t>前</a:t>
                      </a:r>
                      <a:endParaRPr lang="zh-TW" altLang="en-US" sz="3600" b="1" dirty="0">
                        <a:latin typeface="微軟正黑體" panose="020B0604030504040204" pitchFamily="34" charset="-120"/>
                        <a:ea typeface="微軟正黑體" panose="020B0604030504040204" pitchFamily="34" charset="-120"/>
                      </a:endParaRPr>
                    </a:p>
                  </a:txBody>
                  <a:tcPr>
                    <a:solidFill>
                      <a:srgbClr val="1B99AD"/>
                    </a:solidFill>
                  </a:tcPr>
                </a:tc>
                <a:tc>
                  <a:txBody>
                    <a:bodyPr/>
                    <a:lstStyle/>
                    <a:p>
                      <a:pPr algn="ctr"/>
                      <a:r>
                        <a:rPr lang="zh-TW" altLang="en-US" sz="3600" b="1" dirty="0" smtClean="0">
                          <a:latin typeface="微軟正黑體" panose="020B0604030504040204" pitchFamily="34" charset="-120"/>
                          <a:ea typeface="微軟正黑體" panose="020B0604030504040204" pitchFamily="34" charset="-120"/>
                        </a:rPr>
                        <a:t>後</a:t>
                      </a:r>
                      <a:endParaRPr lang="zh-TW" altLang="en-US" sz="3600" b="1" dirty="0">
                        <a:latin typeface="微軟正黑體" panose="020B0604030504040204" pitchFamily="34" charset="-120"/>
                        <a:ea typeface="微軟正黑體" panose="020B0604030504040204" pitchFamily="34" charset="-120"/>
                      </a:endParaRPr>
                    </a:p>
                  </a:txBody>
                  <a:tcPr>
                    <a:solidFill>
                      <a:srgbClr val="1B99AD"/>
                    </a:solidFill>
                  </a:tcPr>
                </a:tc>
                <a:extLst>
                  <a:ext uri="{0D108BD9-81ED-4DB2-BD59-A6C34878D82A}">
                    <a16:rowId xmlns:a16="http://schemas.microsoft.com/office/drawing/2014/main" val="527432979"/>
                  </a:ext>
                </a:extLst>
              </a:tr>
              <a:tr h="1008289">
                <a:tc>
                  <a:txBody>
                    <a:bodyPr/>
                    <a:lstStyle/>
                    <a:p>
                      <a:pPr algn="ctr"/>
                      <a:r>
                        <a:rPr lang="zh-TW" altLang="en-US" sz="3600" b="1" dirty="0" smtClean="0">
                          <a:latin typeface="微軟正黑體" panose="020B0604030504040204" pitchFamily="34" charset="-120"/>
                          <a:ea typeface="微軟正黑體" panose="020B0604030504040204" pitchFamily="34" charset="-120"/>
                        </a:rPr>
                        <a:t>神是否存在？</a:t>
                      </a:r>
                      <a:endParaRPr lang="zh-TW" altLang="en-US" sz="3600" b="1" dirty="0">
                        <a:latin typeface="微軟正黑體" panose="020B0604030504040204" pitchFamily="34" charset="-120"/>
                        <a:ea typeface="微軟正黑體" panose="020B0604030504040204" pitchFamily="34" charset="-120"/>
                      </a:endParaRPr>
                    </a:p>
                  </a:txBody>
                  <a:tcPr>
                    <a:solidFill>
                      <a:srgbClr val="1B99AD"/>
                    </a:solidFill>
                  </a:tcPr>
                </a:tc>
                <a:tc>
                  <a:txBody>
                    <a:bodyPr/>
                    <a:lstStyle/>
                    <a:p>
                      <a:pPr algn="ctr"/>
                      <a:r>
                        <a:rPr lang="zh-TW" altLang="en-US" sz="3600" b="1" dirty="0" smtClean="0">
                          <a:latin typeface="微軟正黑體" panose="020B0604030504040204" pitchFamily="34" charset="-120"/>
                          <a:ea typeface="微軟正黑體" panose="020B0604030504040204" pitchFamily="34" charset="-120"/>
                        </a:rPr>
                        <a:t>什麼樣的人會認為世界上有神？</a:t>
                      </a:r>
                      <a:endParaRPr lang="zh-TW" altLang="en-US" sz="3600" b="1" dirty="0">
                        <a:latin typeface="微軟正黑體" panose="020B0604030504040204" pitchFamily="34" charset="-120"/>
                        <a:ea typeface="微軟正黑體" panose="020B0604030504040204" pitchFamily="34" charset="-120"/>
                      </a:endParaRPr>
                    </a:p>
                  </a:txBody>
                  <a:tcPr>
                    <a:solidFill>
                      <a:srgbClr val="1B99AD"/>
                    </a:solidFill>
                  </a:tcPr>
                </a:tc>
                <a:extLst>
                  <a:ext uri="{0D108BD9-81ED-4DB2-BD59-A6C34878D82A}">
                    <a16:rowId xmlns:a16="http://schemas.microsoft.com/office/drawing/2014/main" val="18866280"/>
                  </a:ext>
                </a:extLst>
              </a:tr>
              <a:tr h="1008289">
                <a:tc>
                  <a:txBody>
                    <a:bodyPr/>
                    <a:lstStyle/>
                    <a:p>
                      <a:pPr algn="ctr"/>
                      <a:r>
                        <a:rPr lang="zh-TW" altLang="en-US" sz="3600" b="1" dirty="0" smtClean="0">
                          <a:latin typeface="微軟正黑體" panose="020B0604030504040204" pitchFamily="34" charset="-120"/>
                          <a:ea typeface="微軟正黑體" panose="020B0604030504040204" pitchFamily="34" charset="-120"/>
                        </a:rPr>
                        <a:t>國家能否執行死刑？</a:t>
                      </a:r>
                      <a:endParaRPr lang="zh-TW" altLang="en-US" sz="3600" b="1" dirty="0">
                        <a:latin typeface="微軟正黑體" panose="020B0604030504040204" pitchFamily="34" charset="-120"/>
                        <a:ea typeface="微軟正黑體" panose="020B0604030504040204" pitchFamily="34" charset="-120"/>
                      </a:endParaRPr>
                    </a:p>
                  </a:txBody>
                  <a:tcPr>
                    <a:solidFill>
                      <a:srgbClr val="1B99AD"/>
                    </a:solidFill>
                  </a:tcPr>
                </a:tc>
                <a:tc>
                  <a:txBody>
                    <a:bodyPr/>
                    <a:lstStyle/>
                    <a:p>
                      <a:pPr algn="ctr"/>
                      <a:r>
                        <a:rPr lang="zh-TW" altLang="en-US" sz="3600" b="1" dirty="0" smtClean="0">
                          <a:latin typeface="微軟正黑體" panose="020B0604030504040204" pitchFamily="34" charset="-120"/>
                          <a:ea typeface="微軟正黑體" panose="020B0604030504040204" pitchFamily="34" charset="-120"/>
                        </a:rPr>
                        <a:t>在什麼樣的條件下允許國家執行死刑？</a:t>
                      </a:r>
                      <a:endParaRPr lang="zh-TW" altLang="en-US" sz="3600" b="1" dirty="0">
                        <a:latin typeface="微軟正黑體" panose="020B0604030504040204" pitchFamily="34" charset="-120"/>
                        <a:ea typeface="微軟正黑體" panose="020B0604030504040204" pitchFamily="34" charset="-120"/>
                      </a:endParaRPr>
                    </a:p>
                  </a:txBody>
                  <a:tcPr>
                    <a:solidFill>
                      <a:srgbClr val="1B99AD"/>
                    </a:solidFill>
                  </a:tcPr>
                </a:tc>
                <a:extLst>
                  <a:ext uri="{0D108BD9-81ED-4DB2-BD59-A6C34878D82A}">
                    <a16:rowId xmlns:a16="http://schemas.microsoft.com/office/drawing/2014/main" val="1888364301"/>
                  </a:ext>
                </a:extLst>
              </a:tr>
            </a:tbl>
          </a:graphicData>
        </a:graphic>
      </p:graphicFrame>
    </p:spTree>
    <p:extLst>
      <p:ext uri="{BB962C8B-B14F-4D97-AF65-F5344CB8AC3E}">
        <p14:creationId xmlns:p14="http://schemas.microsoft.com/office/powerpoint/2010/main" val="2552693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sp>
        <p:nvSpPr>
          <p:cNvPr id="3" name="內容版面配置區 2"/>
          <p:cNvSpPr>
            <a:spLocks noGrp="1"/>
          </p:cNvSpPr>
          <p:nvPr>
            <p:ph idx="1"/>
          </p:nvPr>
        </p:nvSpPr>
        <p:spPr/>
        <p:txBody>
          <a:bodyPr>
            <a:normAutofit/>
          </a:bodyPr>
          <a:lstStyle/>
          <a:p>
            <a:r>
              <a:rPr lang="zh-TW" altLang="en-US" dirty="0" smtClean="0"/>
              <a:t> 探詢問題意識的過程：</a:t>
            </a:r>
            <a:r>
              <a:rPr lang="en-US" altLang="zh-TW" dirty="0" smtClean="0"/>
              <a:t>2008-2012</a:t>
            </a:r>
            <a:r>
              <a:rPr lang="zh-TW" altLang="en-US" dirty="0" smtClean="0"/>
              <a:t>年</a:t>
            </a:r>
            <a:endParaRPr lang="en-US" altLang="zh-TW" dirty="0"/>
          </a:p>
          <a:p>
            <a:pPr lvl="1"/>
            <a:r>
              <a:rPr lang="zh-TW" altLang="en-US" dirty="0" smtClean="0"/>
              <a:t> 課程：論文</a:t>
            </a:r>
            <a:r>
              <a:rPr lang="zh-TW" altLang="en-US" dirty="0"/>
              <a:t>寫作</a:t>
            </a:r>
            <a:r>
              <a:rPr lang="zh-TW" altLang="en-US" dirty="0" smtClean="0"/>
              <a:t>課程</a:t>
            </a:r>
            <a:endParaRPr lang="en-US" altLang="zh-TW" dirty="0" smtClean="0"/>
          </a:p>
          <a:p>
            <a:pPr lvl="1"/>
            <a:r>
              <a:rPr lang="zh-TW" altLang="en-US" dirty="0" smtClean="0"/>
              <a:t> 主題：</a:t>
            </a:r>
            <a:r>
              <a:rPr lang="zh-TW" altLang="en-US" dirty="0"/>
              <a:t>歐盟</a:t>
            </a:r>
            <a:r>
              <a:rPr lang="zh-TW" altLang="en-US" dirty="0" smtClean="0"/>
              <a:t>憲</a:t>
            </a:r>
            <a:r>
              <a:rPr lang="zh-TW" altLang="en-US" dirty="0"/>
              <a:t>法</a:t>
            </a:r>
            <a:r>
              <a:rPr lang="zh-TW" altLang="en-US" dirty="0" smtClean="0"/>
              <a:t>胎死腹中</a:t>
            </a:r>
            <a:endParaRPr lang="en-US" altLang="zh-TW" dirty="0"/>
          </a:p>
          <a:p>
            <a:pPr lvl="1"/>
            <a:r>
              <a:rPr lang="zh-TW" altLang="en-US" dirty="0" smtClean="0"/>
              <a:t> 一</a:t>
            </a:r>
            <a:r>
              <a:rPr lang="zh-TW" altLang="en-US" dirty="0"/>
              <a:t>開始的提問：為什麼法國跟荷蘭否決歐盟憲法</a:t>
            </a:r>
            <a:r>
              <a:rPr lang="zh-TW" altLang="en-US" dirty="0" smtClean="0"/>
              <a:t>？</a:t>
            </a:r>
            <a:endParaRPr lang="en-US" altLang="zh-TW" dirty="0" smtClean="0"/>
          </a:p>
          <a:p>
            <a:pPr lvl="1"/>
            <a:r>
              <a:rPr lang="zh-TW" altLang="en-US" dirty="0" smtClean="0"/>
              <a:t> 經過</a:t>
            </a:r>
            <a:r>
              <a:rPr lang="zh-TW" altLang="en-US" dirty="0"/>
              <a:t>查找這段歷史進程</a:t>
            </a:r>
            <a:r>
              <a:rPr lang="zh-TW" altLang="en-US" dirty="0" smtClean="0"/>
              <a:t>，發現，歐盟</a:t>
            </a:r>
            <a:r>
              <a:rPr lang="zh-TW" altLang="en-US" dirty="0"/>
              <a:t>整合過往都是由</a:t>
            </a:r>
            <a:r>
              <a:rPr lang="zh-TW" altLang="en-US" dirty="0" smtClean="0"/>
              <a:t>上</a:t>
            </a:r>
            <a:r>
              <a:rPr lang="en-US" altLang="zh-TW" dirty="0" smtClean="0"/>
              <a:t>	</a:t>
            </a:r>
            <a:r>
              <a:rPr lang="zh-TW" altLang="en-US" dirty="0" smtClean="0"/>
              <a:t>而</a:t>
            </a:r>
            <a:r>
              <a:rPr lang="zh-TW" altLang="en-US" dirty="0"/>
              <a:t>下的歷程，但是歐盟憲草的</a:t>
            </a:r>
            <a:r>
              <a:rPr lang="zh-TW" altLang="en-US" dirty="0" smtClean="0"/>
              <a:t>否決</a:t>
            </a:r>
            <a:r>
              <a:rPr lang="zh-TW" altLang="en-US" dirty="0"/>
              <a:t>卻是由下而上</a:t>
            </a:r>
            <a:r>
              <a:rPr lang="zh-TW" altLang="en-US" dirty="0" smtClean="0"/>
              <a:t>。</a:t>
            </a:r>
            <a:endParaRPr lang="en-US" altLang="zh-TW" dirty="0"/>
          </a:p>
          <a:p>
            <a:pPr lvl="1"/>
            <a:r>
              <a:rPr lang="zh-TW" altLang="en-US" dirty="0" smtClean="0"/>
              <a:t> 感想：問題意識好像是一種衝突點？</a:t>
            </a:r>
            <a:endParaRPr lang="zh-TW" altLang="en-US" dirty="0"/>
          </a:p>
          <a:p>
            <a:pPr marL="0" indent="0">
              <a:buNone/>
            </a:pPr>
            <a:endParaRPr lang="en-US" altLang="zh-TW" dirty="0" smtClean="0"/>
          </a:p>
          <a:p>
            <a:pPr marL="0" indent="0">
              <a:buNone/>
            </a:pPr>
            <a:r>
              <a:rPr lang="en-US" altLang="zh-TW" dirty="0" smtClean="0"/>
              <a:t>	</a:t>
            </a:r>
            <a:endParaRPr lang="zh-TW" altLang="en-US" dirty="0"/>
          </a:p>
          <a:p>
            <a:pPr marL="0" indent="0">
              <a:buNone/>
            </a:pPr>
            <a:endParaRPr lang="zh-TW" altLang="en-US" dirty="0"/>
          </a:p>
        </p:txBody>
      </p:sp>
    </p:spTree>
    <p:extLst>
      <p:ext uri="{BB962C8B-B14F-4D97-AF65-F5344CB8AC3E}">
        <p14:creationId xmlns:p14="http://schemas.microsoft.com/office/powerpoint/2010/main" val="52681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sp>
        <p:nvSpPr>
          <p:cNvPr id="3" name="內容版面配置區 2"/>
          <p:cNvSpPr>
            <a:spLocks noGrp="1"/>
          </p:cNvSpPr>
          <p:nvPr>
            <p:ph sz="half" idx="1"/>
          </p:nvPr>
        </p:nvSpPr>
        <p:spPr/>
        <p:txBody>
          <a:bodyPr/>
          <a:lstStyle/>
          <a:p>
            <a:r>
              <a:rPr lang="zh-TW" altLang="en-US" dirty="0" smtClean="0"/>
              <a:t> 探詢問題意識的過程：</a:t>
            </a:r>
            <a:r>
              <a:rPr lang="en-US" altLang="zh-TW" dirty="0" smtClean="0"/>
              <a:t>2012-2013</a:t>
            </a:r>
            <a:r>
              <a:rPr lang="zh-TW" altLang="en-US" dirty="0" smtClean="0"/>
              <a:t>年入伍當兵</a:t>
            </a:r>
            <a:endParaRPr lang="en-US" altLang="zh-TW" dirty="0" smtClean="0"/>
          </a:p>
          <a:p>
            <a:pPr lvl="1">
              <a:buFont typeface="Wingdings" panose="05000000000000000000" pitchFamily="2" charset="2"/>
              <a:buChar char="p"/>
            </a:pPr>
            <a:r>
              <a:rPr lang="en-US" altLang="zh-TW" dirty="0" smtClean="0"/>
              <a:t>《</a:t>
            </a:r>
            <a:r>
              <a:rPr lang="zh-TW" altLang="en-US" dirty="0" smtClean="0"/>
              <a:t>麥肯</a:t>
            </a:r>
            <a:r>
              <a:rPr lang="zh-TW" altLang="en-US" dirty="0"/>
              <a:t>錫寫作技術與邏輯</a:t>
            </a:r>
            <a:r>
              <a:rPr lang="zh-TW" altLang="en-US" dirty="0" smtClean="0"/>
              <a:t>思考</a:t>
            </a:r>
            <a:r>
              <a:rPr lang="en-US" altLang="zh-TW" dirty="0" smtClean="0"/>
              <a:t>》</a:t>
            </a:r>
            <a:r>
              <a:rPr lang="zh-TW" altLang="en-US" dirty="0" smtClean="0"/>
              <a:t>：</a:t>
            </a:r>
            <a:endParaRPr lang="en-US" altLang="zh-TW" dirty="0" smtClean="0"/>
          </a:p>
          <a:p>
            <a:pPr lvl="2"/>
            <a:r>
              <a:rPr lang="zh-TW" altLang="en-US" dirty="0" smtClean="0"/>
              <a:t>當理想與現實產生差距，問題就出現了。</a:t>
            </a:r>
            <a:endParaRPr lang="en-US" altLang="zh-TW" dirty="0" smtClean="0"/>
          </a:p>
          <a:p>
            <a:pPr marL="457200" lvl="1" indent="0">
              <a:buNone/>
            </a:pPr>
            <a:endParaRPr lang="en-US" altLang="zh-TW" dirty="0" smtClean="0"/>
          </a:p>
        </p:txBody>
      </p:sp>
      <p:sp>
        <p:nvSpPr>
          <p:cNvPr id="6" name="內容版面配置區 5"/>
          <p:cNvSpPr>
            <a:spLocks noGrp="1"/>
          </p:cNvSpPr>
          <p:nvPr>
            <p:ph sz="half" idx="2"/>
          </p:nvPr>
        </p:nvSpPr>
        <p:spPr/>
        <p:txBody>
          <a:bodyPr/>
          <a:lstStyle/>
          <a:p>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558" y="2286794"/>
            <a:ext cx="2774559" cy="3429000"/>
          </a:xfrm>
          <a:prstGeom prst="rect">
            <a:avLst/>
          </a:prstGeom>
        </p:spPr>
      </p:pic>
    </p:spTree>
    <p:extLst>
      <p:ext uri="{BB962C8B-B14F-4D97-AF65-F5344CB8AC3E}">
        <p14:creationId xmlns:p14="http://schemas.microsoft.com/office/powerpoint/2010/main" val="416842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sp>
        <p:nvSpPr>
          <p:cNvPr id="5" name="內容版面配置區 4"/>
          <p:cNvSpPr>
            <a:spLocks noGrp="1"/>
          </p:cNvSpPr>
          <p:nvPr>
            <p:ph sz="half" idx="1"/>
          </p:nvPr>
        </p:nvSpPr>
        <p:spPr/>
        <p:txBody>
          <a:bodyPr/>
          <a:lstStyle/>
          <a:p>
            <a:r>
              <a:rPr lang="zh-TW" altLang="en-US" dirty="0" smtClean="0"/>
              <a:t> 探詢</a:t>
            </a:r>
            <a:r>
              <a:rPr lang="zh-TW" altLang="en-US" dirty="0"/>
              <a:t>問題意識的過程：</a:t>
            </a:r>
            <a:r>
              <a:rPr lang="en-US" altLang="zh-TW" dirty="0"/>
              <a:t>2012-2013</a:t>
            </a:r>
            <a:r>
              <a:rPr lang="zh-TW" altLang="en-US" dirty="0"/>
              <a:t>年入伍</a:t>
            </a:r>
            <a:r>
              <a:rPr lang="zh-TW" altLang="en-US" dirty="0" smtClean="0"/>
              <a:t>當兵</a:t>
            </a:r>
            <a:endParaRPr lang="en-US" altLang="zh-TW" dirty="0"/>
          </a:p>
          <a:p>
            <a:pPr lvl="1"/>
            <a:r>
              <a:rPr lang="en-US" altLang="zh-TW" dirty="0" smtClean="0"/>
              <a:t>《</a:t>
            </a:r>
            <a:r>
              <a:rPr lang="zh-TW" altLang="en-US" dirty="0" smtClean="0"/>
              <a:t>傻瓜</a:t>
            </a:r>
            <a:r>
              <a:rPr lang="zh-TW" altLang="en-US" dirty="0"/>
              <a:t>也會寫論文</a:t>
            </a:r>
            <a:r>
              <a:rPr lang="en-US" altLang="zh-TW" dirty="0"/>
              <a:t>》</a:t>
            </a:r>
            <a:r>
              <a:rPr lang="zh-TW" altLang="en-US" dirty="0" smtClean="0"/>
              <a:t>：</a:t>
            </a:r>
            <a:endParaRPr lang="en-US" altLang="zh-TW" dirty="0" smtClean="0"/>
          </a:p>
          <a:p>
            <a:pPr lvl="2"/>
            <a:r>
              <a:rPr lang="zh-TW" altLang="en-US" dirty="0"/>
              <a:t> </a:t>
            </a:r>
            <a:r>
              <a:rPr lang="zh-TW" altLang="en-US" dirty="0" smtClean="0"/>
              <a:t>現象</a:t>
            </a:r>
            <a:r>
              <a:rPr lang="zh-TW" altLang="en-US" dirty="0"/>
              <a:t>、文獻、理論 → 產生問題</a:t>
            </a:r>
            <a:r>
              <a:rPr lang="zh-TW" altLang="en-US" dirty="0" smtClean="0"/>
              <a:t>意識</a:t>
            </a:r>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3159" y="1825625"/>
            <a:ext cx="3519682" cy="4351338"/>
          </a:xfrm>
        </p:spPr>
      </p:pic>
    </p:spTree>
    <p:extLst>
      <p:ext uri="{BB962C8B-B14F-4D97-AF65-F5344CB8AC3E}">
        <p14:creationId xmlns:p14="http://schemas.microsoft.com/office/powerpoint/2010/main" val="228697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sp>
        <p:nvSpPr>
          <p:cNvPr id="3" name="內容版面配置區 2"/>
          <p:cNvSpPr>
            <a:spLocks noGrp="1"/>
          </p:cNvSpPr>
          <p:nvPr>
            <p:ph idx="1"/>
          </p:nvPr>
        </p:nvSpPr>
        <p:spPr/>
        <p:txBody>
          <a:bodyPr>
            <a:normAutofit/>
          </a:bodyPr>
          <a:lstStyle/>
          <a:p>
            <a:r>
              <a:rPr lang="zh-TW" altLang="en-US" dirty="0" smtClean="0"/>
              <a:t> 探詢問題意識的過程：</a:t>
            </a:r>
            <a:r>
              <a:rPr lang="en-US" altLang="zh-TW" dirty="0"/>
              <a:t>2013-2015 </a:t>
            </a:r>
            <a:r>
              <a:rPr lang="zh-TW" altLang="en-US" dirty="0"/>
              <a:t>碩班</a:t>
            </a:r>
            <a:r>
              <a:rPr lang="zh-TW" altLang="en-US" dirty="0" smtClean="0"/>
              <a:t>時期</a:t>
            </a:r>
            <a:endParaRPr lang="en-US" altLang="zh-TW" dirty="0"/>
          </a:p>
          <a:p>
            <a:pPr lvl="1"/>
            <a:r>
              <a:rPr lang="zh-TW" altLang="en-US" dirty="0" smtClean="0"/>
              <a:t>日常</a:t>
            </a:r>
            <a:r>
              <a:rPr lang="zh-TW" altLang="en-US" dirty="0"/>
              <a:t>插曲</a:t>
            </a:r>
            <a:r>
              <a:rPr lang="en-US" altLang="zh-TW" dirty="0"/>
              <a:t>1</a:t>
            </a:r>
            <a:r>
              <a:rPr lang="zh-TW" altLang="en-US" dirty="0" smtClean="0"/>
              <a:t>：</a:t>
            </a:r>
            <a:endParaRPr lang="en-US" altLang="zh-TW" dirty="0" smtClean="0"/>
          </a:p>
          <a:p>
            <a:pPr lvl="2"/>
            <a:r>
              <a:rPr lang="zh-TW" altLang="en-US" dirty="0" smtClean="0"/>
              <a:t>與</a:t>
            </a:r>
            <a:r>
              <a:rPr lang="zh-TW" altLang="en-US" dirty="0"/>
              <a:t>黃老師的閒聊與討論</a:t>
            </a:r>
            <a:r>
              <a:rPr lang="zh-TW" altLang="en-US" dirty="0" smtClean="0"/>
              <a:t>：「</a:t>
            </a:r>
            <a:r>
              <a:rPr lang="zh-TW" altLang="en-US" dirty="0"/>
              <a:t>為什麼百貨公司一樓都是化妝品？</a:t>
            </a:r>
            <a:r>
              <a:rPr lang="zh-TW" altLang="en-US" dirty="0" smtClean="0"/>
              <a:t>」</a:t>
            </a:r>
            <a:endParaRPr lang="en-US" altLang="zh-TW" dirty="0" smtClean="0"/>
          </a:p>
          <a:p>
            <a:pPr lvl="3"/>
            <a:r>
              <a:rPr lang="zh-TW" altLang="en-US" dirty="0" smtClean="0"/>
              <a:t>「你</a:t>
            </a:r>
            <a:r>
              <a:rPr lang="zh-TW" altLang="en-US" dirty="0"/>
              <a:t>認為百貨公司的一樓，應該要長怎樣</a:t>
            </a:r>
            <a:r>
              <a:rPr lang="zh-TW" altLang="en-US" dirty="0" smtClean="0"/>
              <a:t>？」</a:t>
            </a:r>
            <a:endParaRPr lang="en-US" altLang="zh-TW" dirty="0" smtClean="0"/>
          </a:p>
          <a:p>
            <a:pPr lvl="1"/>
            <a:r>
              <a:rPr lang="zh-TW" altLang="en-US" dirty="0" smtClean="0"/>
              <a:t> 日常</a:t>
            </a:r>
            <a:r>
              <a:rPr lang="zh-TW" altLang="en-US" dirty="0"/>
              <a:t>插曲</a:t>
            </a:r>
            <a:r>
              <a:rPr lang="en-US" altLang="zh-TW" dirty="0"/>
              <a:t>2</a:t>
            </a:r>
            <a:r>
              <a:rPr lang="zh-TW" altLang="en-US" dirty="0" smtClean="0"/>
              <a:t>：照護關係。</a:t>
            </a:r>
            <a:endParaRPr lang="en-US" altLang="zh-TW" dirty="0" smtClean="0"/>
          </a:p>
          <a:p>
            <a:pPr lvl="2"/>
            <a:r>
              <a:rPr lang="zh-TW" altLang="en-US" dirty="0" smtClean="0"/>
              <a:t>為什麼同樣都是親人，但一日沒去照顧老婆卻比一日沒去照顧父親還要來得有罪惡感 </a:t>
            </a:r>
            <a:r>
              <a:rPr lang="en-US" altLang="zh-TW" dirty="0" smtClean="0"/>
              <a:t>…</a:t>
            </a:r>
          </a:p>
          <a:p>
            <a:pPr lvl="3"/>
            <a:r>
              <a:rPr lang="zh-TW" altLang="en-US" dirty="0" smtClean="0"/>
              <a:t> 責任分散</a:t>
            </a:r>
            <a:r>
              <a:rPr lang="en-US" altLang="zh-TW" dirty="0" smtClean="0"/>
              <a:t>(</a:t>
            </a:r>
            <a:r>
              <a:rPr lang="zh-TW" altLang="en-US" dirty="0" smtClean="0"/>
              <a:t>子女數目</a:t>
            </a:r>
            <a:r>
              <a:rPr lang="en-US" altLang="zh-TW" dirty="0" smtClean="0"/>
              <a:t>)</a:t>
            </a:r>
            <a:r>
              <a:rPr lang="zh-TW" altLang="en-US" dirty="0" smtClean="0"/>
              <a:t> </a:t>
            </a:r>
            <a:r>
              <a:rPr lang="en-US" altLang="zh-TW" dirty="0" smtClean="0"/>
              <a:t>VS</a:t>
            </a:r>
            <a:r>
              <a:rPr lang="zh-TW" altLang="en-US" dirty="0" smtClean="0"/>
              <a:t> 孝順行為 </a:t>
            </a:r>
            <a:endParaRPr lang="en-US" altLang="zh-TW" dirty="0" smtClean="0"/>
          </a:p>
          <a:p>
            <a:pPr lvl="1"/>
            <a:r>
              <a:rPr lang="zh-TW" altLang="en-US" dirty="0" smtClean="0"/>
              <a:t> 論文：國家扶植下台灣製藥產業的發展困境</a:t>
            </a:r>
            <a:endParaRPr lang="zh-TW" altLang="en-US" dirty="0"/>
          </a:p>
        </p:txBody>
      </p:sp>
    </p:spTree>
    <p:extLst>
      <p:ext uri="{BB962C8B-B14F-4D97-AF65-F5344CB8AC3E}">
        <p14:creationId xmlns:p14="http://schemas.microsoft.com/office/powerpoint/2010/main" val="426055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sp>
        <p:nvSpPr>
          <p:cNvPr id="3" name="內容版面配置區 2"/>
          <p:cNvSpPr>
            <a:spLocks noGrp="1"/>
          </p:cNvSpPr>
          <p:nvPr>
            <p:ph idx="1"/>
          </p:nvPr>
        </p:nvSpPr>
        <p:spPr/>
        <p:txBody>
          <a:bodyPr>
            <a:normAutofit/>
          </a:bodyPr>
          <a:lstStyle/>
          <a:p>
            <a:r>
              <a:rPr lang="zh-TW" altLang="en-US" dirty="0" smtClean="0"/>
              <a:t> 探詢問題意識的過程 </a:t>
            </a:r>
            <a:r>
              <a:rPr lang="en-US" altLang="zh-TW" dirty="0"/>
              <a:t>2019-</a:t>
            </a:r>
            <a:r>
              <a:rPr lang="zh-TW" altLang="en-US" dirty="0"/>
              <a:t>今天 博</a:t>
            </a:r>
            <a:r>
              <a:rPr lang="zh-TW" altLang="en-US" dirty="0" smtClean="0"/>
              <a:t>班時期</a:t>
            </a:r>
            <a:endParaRPr lang="zh-TW" altLang="en-US" dirty="0"/>
          </a:p>
          <a:p>
            <a:r>
              <a:rPr lang="zh-TW" altLang="en-US" dirty="0" smtClean="0"/>
              <a:t> </a:t>
            </a:r>
            <a:r>
              <a:rPr lang="en-US" altLang="zh-TW" dirty="0" smtClean="0"/>
              <a:t>R</a:t>
            </a:r>
            <a:r>
              <a:rPr lang="zh-TW" altLang="en-US" dirty="0"/>
              <a:t>語言的練習：房價</a:t>
            </a:r>
            <a:r>
              <a:rPr lang="zh-TW" altLang="en-US" dirty="0" smtClean="0"/>
              <a:t>問題</a:t>
            </a:r>
            <a:endParaRPr lang="en-US" altLang="zh-TW" dirty="0" smtClean="0"/>
          </a:p>
          <a:p>
            <a:r>
              <a:rPr lang="zh-TW" altLang="en-US" dirty="0"/>
              <a:t> </a:t>
            </a:r>
            <a:r>
              <a:rPr lang="zh-TW" altLang="en-US" dirty="0" smtClean="0"/>
              <a:t>國際</a:t>
            </a:r>
            <a:r>
              <a:rPr lang="zh-TW" altLang="en-US" dirty="0"/>
              <a:t>組織</a:t>
            </a:r>
            <a:r>
              <a:rPr lang="en-US" altLang="zh-TW" dirty="0"/>
              <a:t>- </a:t>
            </a:r>
            <a:r>
              <a:rPr lang="zh-TW" altLang="en-US" dirty="0"/>
              <a:t>法國</a:t>
            </a:r>
            <a:r>
              <a:rPr lang="zh-TW" altLang="en-US" dirty="0" smtClean="0"/>
              <a:t>公投</a:t>
            </a:r>
            <a:endParaRPr lang="zh-TW" altLang="en-US" dirty="0"/>
          </a:p>
          <a:p>
            <a:r>
              <a:rPr lang="zh-TW" altLang="en-US" dirty="0" smtClean="0"/>
              <a:t> 政治</a:t>
            </a:r>
            <a:r>
              <a:rPr lang="zh-TW" altLang="en-US" dirty="0"/>
              <a:t>思想的例子</a:t>
            </a:r>
            <a:r>
              <a:rPr lang="zh-TW" altLang="en-US" dirty="0" smtClean="0"/>
              <a:t>：孟德斯鳩是否</a:t>
            </a:r>
            <a:r>
              <a:rPr lang="zh-TW" altLang="en-US" dirty="0"/>
              <a:t>為地理決定論者</a:t>
            </a:r>
            <a:r>
              <a:rPr lang="zh-TW" altLang="en-US" dirty="0" smtClean="0"/>
              <a:t>？</a:t>
            </a:r>
            <a:endParaRPr lang="zh-TW" altLang="en-US" dirty="0"/>
          </a:p>
          <a:p>
            <a:r>
              <a:rPr lang="zh-TW" altLang="en-US" dirty="0" smtClean="0"/>
              <a:t> 工作</a:t>
            </a:r>
            <a:r>
              <a:rPr lang="zh-TW" altLang="en-US" dirty="0"/>
              <a:t>上</a:t>
            </a:r>
            <a:r>
              <a:rPr lang="zh-TW" altLang="en-US" dirty="0" smtClean="0"/>
              <a:t>：為什麼前小區的某位女性候選人沒有「豬哥票」？</a:t>
            </a:r>
            <a:endParaRPr lang="zh-TW" altLang="en-US" dirty="0"/>
          </a:p>
        </p:txBody>
      </p:sp>
    </p:spTree>
    <p:extLst>
      <p:ext uri="{BB962C8B-B14F-4D97-AF65-F5344CB8AC3E}">
        <p14:creationId xmlns:p14="http://schemas.microsoft.com/office/powerpoint/2010/main" val="87031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sp>
        <p:nvSpPr>
          <p:cNvPr id="5" name="內容版面配置區 4"/>
          <p:cNvSpPr>
            <a:spLocks noGrp="1"/>
          </p:cNvSpPr>
          <p:nvPr>
            <p:ph idx="1"/>
          </p:nvPr>
        </p:nvSpPr>
        <p:spPr/>
        <p:txBody>
          <a:bodyPr/>
          <a:lstStyle/>
          <a:p>
            <a:pPr marL="0" indent="0">
              <a:buNone/>
            </a:pPr>
            <a:endParaRPr lang="en-US" altLang="zh-TW" dirty="0" smtClean="0"/>
          </a:p>
          <a:p>
            <a:r>
              <a:rPr lang="zh-TW" altLang="en-US" dirty="0" smtClean="0"/>
              <a:t> 課程：</a:t>
            </a:r>
            <a:r>
              <a:rPr lang="en-US" altLang="zh-TW" dirty="0" smtClean="0"/>
              <a:t>R</a:t>
            </a:r>
            <a:r>
              <a:rPr lang="zh-TW" altLang="en-US" dirty="0" smtClean="0"/>
              <a:t>語言</a:t>
            </a:r>
            <a:endParaRPr lang="en-US" altLang="zh-TW" dirty="0" smtClean="0"/>
          </a:p>
          <a:p>
            <a:pPr lvl="1"/>
            <a:r>
              <a:rPr lang="zh-TW" altLang="en-US" dirty="0" smtClean="0"/>
              <a:t> 提問：台灣房價長期上漲，但為何在</a:t>
            </a:r>
            <a:r>
              <a:rPr lang="en-US" altLang="zh-TW" dirty="0" smtClean="0"/>
              <a:t>2015-2018</a:t>
            </a:r>
            <a:r>
              <a:rPr lang="zh-TW" altLang="en-US" dirty="0" smtClean="0"/>
              <a:t>下跌？</a:t>
            </a:r>
            <a:endParaRPr lang="en-US" altLang="zh-TW" dirty="0" smtClean="0"/>
          </a:p>
          <a:p>
            <a:pPr lvl="1"/>
            <a:r>
              <a:rPr lang="zh-TW" altLang="en-US" dirty="0" smtClean="0"/>
              <a:t> 針對這個問題：過往</a:t>
            </a:r>
            <a:r>
              <a:rPr lang="zh-TW" altLang="en-US" dirty="0"/>
              <a:t>認為房價下跌的原因</a:t>
            </a:r>
            <a:r>
              <a:rPr lang="zh-TW" altLang="en-US" dirty="0" smtClean="0"/>
              <a:t>：打</a:t>
            </a:r>
            <a:r>
              <a:rPr lang="zh-TW" altLang="en-US" dirty="0"/>
              <a:t>房！</a:t>
            </a:r>
          </a:p>
        </p:txBody>
      </p:sp>
    </p:spTree>
    <p:extLst>
      <p:ext uri="{BB962C8B-B14F-4D97-AF65-F5344CB8AC3E}">
        <p14:creationId xmlns:p14="http://schemas.microsoft.com/office/powerpoint/2010/main" val="3416765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6844" y="1825625"/>
            <a:ext cx="7735712" cy="4351338"/>
          </a:xfrm>
        </p:spPr>
      </p:pic>
    </p:spTree>
    <p:extLst>
      <p:ext uri="{BB962C8B-B14F-4D97-AF65-F5344CB8AC3E}">
        <p14:creationId xmlns:p14="http://schemas.microsoft.com/office/powerpoint/2010/main" val="3030381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 房價</a:t>
            </a:r>
            <a:r>
              <a:rPr lang="zh-TW" altLang="en-US" dirty="0"/>
              <a:t>在</a:t>
            </a:r>
            <a:r>
              <a:rPr lang="en-US" altLang="zh-TW" dirty="0"/>
              <a:t>2015</a:t>
            </a:r>
            <a:r>
              <a:rPr lang="zh-TW" altLang="en-US" dirty="0"/>
              <a:t>年至</a:t>
            </a:r>
            <a:r>
              <a:rPr lang="en-US" altLang="zh-TW" dirty="0"/>
              <a:t>2018</a:t>
            </a:r>
            <a:r>
              <a:rPr lang="zh-TW" altLang="en-US" dirty="0"/>
              <a:t>年房價下跌，</a:t>
            </a:r>
          </a:p>
          <a:p>
            <a:r>
              <a:rPr lang="zh-TW" altLang="en-US" dirty="0" smtClean="0"/>
              <a:t> 可</a:t>
            </a:r>
            <a:r>
              <a:rPr lang="zh-TW" altLang="en-US" dirty="0"/>
              <a:t>在之後卻又突然驟升</a:t>
            </a:r>
            <a:r>
              <a:rPr lang="zh-TW" altLang="en-US" dirty="0" smtClean="0"/>
              <a:t>。</a:t>
            </a:r>
            <a:endParaRPr lang="en-US" altLang="zh-TW" dirty="0" smtClean="0"/>
          </a:p>
          <a:p>
            <a:r>
              <a:rPr lang="zh-TW" altLang="en-US" dirty="0"/>
              <a:t> </a:t>
            </a:r>
            <a:r>
              <a:rPr lang="zh-TW" altLang="en-US" dirty="0" smtClean="0"/>
              <a:t>如果打房有效，又為何</a:t>
            </a:r>
            <a:r>
              <a:rPr lang="en-US" altLang="zh-TW" dirty="0" smtClean="0"/>
              <a:t>2015</a:t>
            </a:r>
            <a:r>
              <a:rPr lang="zh-TW" altLang="en-US" dirty="0" smtClean="0"/>
              <a:t>年之前的政策跟</a:t>
            </a:r>
            <a:r>
              <a:rPr lang="en-US" altLang="zh-TW" dirty="0" smtClean="0"/>
              <a:t>2018</a:t>
            </a:r>
            <a:r>
              <a:rPr lang="zh-TW" altLang="en-US" dirty="0" smtClean="0"/>
              <a:t>年之後的政策都失效？</a:t>
            </a:r>
            <a:endParaRPr lang="zh-TW" altLang="en-US" dirty="0"/>
          </a:p>
          <a:p>
            <a:r>
              <a:rPr lang="zh-TW" altLang="en-US" dirty="0" smtClean="0"/>
              <a:t> 除了</a:t>
            </a:r>
            <a:r>
              <a:rPr lang="zh-TW" altLang="en-US" dirty="0"/>
              <a:t>打房政策</a:t>
            </a:r>
            <a:r>
              <a:rPr lang="zh-TW" altLang="en-US" dirty="0" smtClean="0"/>
              <a:t>，有無其他原因？</a:t>
            </a:r>
            <a:endParaRPr lang="en-US" altLang="zh-TW" dirty="0" smtClean="0"/>
          </a:p>
          <a:p>
            <a:r>
              <a:rPr lang="zh-TW" altLang="en-US" dirty="0" smtClean="0"/>
              <a:t> 陳南光：「在</a:t>
            </a:r>
            <a:r>
              <a:rPr lang="zh-TW" altLang="en-US" dirty="0"/>
              <a:t>長期超低利率與極度寬鬆的貨幣政策支撐下，將引起全球資金氾濫，並引發各國股價與房地產價格飆升，同時更容易提高市場的風險承擔意願。」</a:t>
            </a:r>
          </a:p>
          <a:p>
            <a:endParaRPr lang="zh-TW" altLang="en-US" dirty="0"/>
          </a:p>
        </p:txBody>
      </p:sp>
    </p:spTree>
    <p:extLst>
      <p:ext uri="{BB962C8B-B14F-4D97-AF65-F5344CB8AC3E}">
        <p14:creationId xmlns:p14="http://schemas.microsoft.com/office/powerpoint/2010/main" val="3672271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019B89-D8CA-4C36-8DE9-F7D55D85AE07}"/>
              </a:ext>
            </a:extLst>
          </p:cNvPr>
          <p:cNvSpPr>
            <a:spLocks noGrp="1"/>
          </p:cNvSpPr>
          <p:nvPr>
            <p:ph type="ctrTitle"/>
          </p:nvPr>
        </p:nvSpPr>
        <p:spPr>
          <a:xfrm>
            <a:off x="804680" y="2263154"/>
            <a:ext cx="6974754" cy="1466850"/>
          </a:xfrm>
        </p:spPr>
        <p:txBody>
          <a:bodyPr>
            <a:normAutofit/>
          </a:bodyPr>
          <a:lstStyle/>
          <a:p>
            <a:pPr algn="l"/>
            <a:r>
              <a:rPr lang="zh-TW" altLang="en-US" sz="4000" dirty="0"/>
              <a:t>論文 </a:t>
            </a:r>
            <a:r>
              <a:rPr lang="en-US" altLang="zh-TW" sz="4000" dirty="0"/>
              <a:t>Proposal </a:t>
            </a:r>
            <a:r>
              <a:rPr lang="en-US" altLang="zh-TW" sz="4000" dirty="0" smtClean="0"/>
              <a:t>– </a:t>
            </a:r>
            <a:br>
              <a:rPr lang="en-US" altLang="zh-TW" sz="4000" dirty="0" smtClean="0"/>
            </a:br>
            <a:r>
              <a:rPr lang="zh-TW" altLang="en-US" sz="4000" dirty="0" smtClean="0"/>
              <a:t>問題</a:t>
            </a:r>
            <a:r>
              <a:rPr lang="zh-TW" altLang="en-US" sz="4000" dirty="0"/>
              <a:t>意識</a:t>
            </a:r>
            <a:r>
              <a:rPr lang="zh-TW" altLang="en-US" sz="4000" dirty="0" smtClean="0"/>
              <a:t>撰寫</a:t>
            </a:r>
            <a:r>
              <a:rPr lang="zh-TW" altLang="en-US" sz="4000" dirty="0"/>
              <a:t>之</a:t>
            </a:r>
            <a:r>
              <a:rPr lang="zh-TW" altLang="en-US" sz="4000" dirty="0" smtClean="0"/>
              <a:t>旅之經驗分享</a:t>
            </a:r>
            <a:endParaRPr lang="zh-TW" altLang="en-US" sz="4000" dirty="0"/>
          </a:p>
        </p:txBody>
      </p:sp>
      <p:sp>
        <p:nvSpPr>
          <p:cNvPr id="3" name="副標題 2">
            <a:extLst>
              <a:ext uri="{FF2B5EF4-FFF2-40B4-BE49-F238E27FC236}">
                <a16:creationId xmlns:a16="http://schemas.microsoft.com/office/drawing/2014/main" id="{75414D98-D503-43E6-81F3-60F817B98C53}"/>
              </a:ext>
            </a:extLst>
          </p:cNvPr>
          <p:cNvSpPr>
            <a:spLocks noGrp="1"/>
          </p:cNvSpPr>
          <p:nvPr>
            <p:ph type="subTitle" idx="1"/>
          </p:nvPr>
        </p:nvSpPr>
        <p:spPr/>
        <p:txBody>
          <a:bodyPr>
            <a:normAutofit/>
          </a:bodyPr>
          <a:lstStyle/>
          <a:p>
            <a:pPr algn="l"/>
            <a:r>
              <a:rPr lang="zh-TW" altLang="en-US" dirty="0"/>
              <a:t>洪啓堯</a:t>
            </a:r>
            <a:r>
              <a:rPr lang="en-US" altLang="zh-TW" dirty="0"/>
              <a:t>/</a:t>
            </a:r>
            <a:r>
              <a:rPr lang="zh-TW" altLang="en-US" dirty="0"/>
              <a:t>中山大學政治學研究所博士生</a:t>
            </a:r>
            <a:r>
              <a:rPr lang="en-US" altLang="zh-TW" dirty="0"/>
              <a:t>/</a:t>
            </a:r>
            <a:r>
              <a:rPr lang="zh-TW" altLang="en-US" dirty="0"/>
              <a:t>高雄甄戰學習顧問中心講師</a:t>
            </a:r>
          </a:p>
          <a:p>
            <a:pPr algn="l"/>
            <a:endParaRPr lang="zh-TW" altLang="en-US" sz="2000" b="1" dirty="0">
              <a:solidFill>
                <a:schemeClr val="bg1">
                  <a:lumMod val="65000"/>
                </a:schemeClr>
              </a:solidFill>
            </a:endParaRPr>
          </a:p>
        </p:txBody>
      </p:sp>
    </p:spTree>
    <p:extLst>
      <p:ext uri="{BB962C8B-B14F-4D97-AF65-F5344CB8AC3E}">
        <p14:creationId xmlns:p14="http://schemas.microsoft.com/office/powerpoint/2010/main" val="227348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982" y="1729221"/>
            <a:ext cx="8826629" cy="4964979"/>
          </a:xfrm>
        </p:spPr>
      </p:pic>
    </p:spTree>
    <p:extLst>
      <p:ext uri="{BB962C8B-B14F-4D97-AF65-F5344CB8AC3E}">
        <p14:creationId xmlns:p14="http://schemas.microsoft.com/office/powerpoint/2010/main" val="1613981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sp>
        <p:nvSpPr>
          <p:cNvPr id="3" name="內容版面配置區 2"/>
          <p:cNvSpPr>
            <a:spLocks noGrp="1"/>
          </p:cNvSpPr>
          <p:nvPr>
            <p:ph idx="1"/>
          </p:nvPr>
        </p:nvSpPr>
        <p:spPr/>
        <p:txBody>
          <a:bodyPr/>
          <a:lstStyle/>
          <a:p>
            <a:r>
              <a:rPr lang="zh-TW" altLang="en-US" dirty="0" smtClean="0"/>
              <a:t> 課程：國際組織</a:t>
            </a:r>
            <a:endParaRPr lang="en-US" altLang="zh-TW" dirty="0" smtClean="0"/>
          </a:p>
          <a:p>
            <a:r>
              <a:rPr lang="zh-TW" altLang="en-US" dirty="0"/>
              <a:t> </a:t>
            </a:r>
            <a:r>
              <a:rPr lang="zh-TW" altLang="en-US" dirty="0" smtClean="0"/>
              <a:t>報告主題：法國公投反對歐盟憲法</a:t>
            </a:r>
            <a:endParaRPr lang="en-US" altLang="zh-TW" dirty="0" smtClean="0"/>
          </a:p>
          <a:p>
            <a:r>
              <a:rPr lang="zh-TW" altLang="en-US" dirty="0"/>
              <a:t> </a:t>
            </a:r>
            <a:r>
              <a:rPr lang="zh-TW" altLang="en-US" dirty="0" smtClean="0"/>
              <a:t>一開始：我想討論歐盟的進程到底是超國家組織的主導還是成員國的偏好所致？</a:t>
            </a:r>
            <a:endParaRPr lang="en-US" altLang="zh-TW" dirty="0" smtClean="0"/>
          </a:p>
          <a:p>
            <a:r>
              <a:rPr lang="zh-TW" altLang="en-US" dirty="0"/>
              <a:t> </a:t>
            </a:r>
            <a:r>
              <a:rPr lang="zh-TW" altLang="en-US" dirty="0" smtClean="0"/>
              <a:t>但是這太廣泛，沒有聚焦。</a:t>
            </a:r>
            <a:endParaRPr lang="en-US" altLang="zh-TW" dirty="0" smtClean="0"/>
          </a:p>
          <a:p>
            <a:r>
              <a:rPr lang="zh-TW" altLang="en-US" dirty="0"/>
              <a:t> </a:t>
            </a:r>
            <a:r>
              <a:rPr lang="zh-TW" altLang="en-US" dirty="0" smtClean="0"/>
              <a:t>經討論：</a:t>
            </a:r>
            <a:r>
              <a:rPr lang="en-US" altLang="zh-TW" dirty="0" smtClean="0"/>
              <a:t>1.</a:t>
            </a:r>
            <a:r>
              <a:rPr lang="zh-TW" altLang="en-US" dirty="0" smtClean="0"/>
              <a:t> 限縮在單一國家的歷程 </a:t>
            </a:r>
            <a:r>
              <a:rPr lang="en-US" altLang="zh-TW" dirty="0" smtClean="0"/>
              <a:t>2.</a:t>
            </a:r>
            <a:r>
              <a:rPr lang="zh-TW" altLang="en-US" dirty="0" smtClean="0"/>
              <a:t> 造成該國家的內部因素是什麼？內部因素包含哪些？</a:t>
            </a:r>
            <a:endParaRPr lang="en-US" altLang="zh-TW" dirty="0" smtClean="0"/>
          </a:p>
          <a:p>
            <a:r>
              <a:rPr lang="zh-TW" altLang="en-US" dirty="0"/>
              <a:t> </a:t>
            </a:r>
            <a:r>
              <a:rPr lang="zh-TW" altLang="en-US" dirty="0" smtClean="0"/>
              <a:t>最後，我的問題是，過往政治整合都投下贊成票的法國，為何面對歐盟憲草卻投反對票？以國內公投制度設計討論之。</a:t>
            </a:r>
            <a:endParaRPr lang="en-US" altLang="zh-TW" dirty="0" smtClean="0"/>
          </a:p>
        </p:txBody>
      </p:sp>
    </p:spTree>
    <p:extLst>
      <p:ext uri="{BB962C8B-B14F-4D97-AF65-F5344CB8AC3E}">
        <p14:creationId xmlns:p14="http://schemas.microsoft.com/office/powerpoint/2010/main" val="415481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sp>
        <p:nvSpPr>
          <p:cNvPr id="3" name="內容版面配置區 2"/>
          <p:cNvSpPr>
            <a:spLocks noGrp="1"/>
          </p:cNvSpPr>
          <p:nvPr>
            <p:ph idx="1"/>
          </p:nvPr>
        </p:nvSpPr>
        <p:spPr/>
        <p:txBody>
          <a:bodyPr>
            <a:normAutofit lnSpcReduction="10000"/>
          </a:bodyPr>
          <a:lstStyle/>
          <a:p>
            <a:r>
              <a:rPr lang="zh-TW" altLang="en-US" dirty="0" smtClean="0"/>
              <a:t> 課程：當代政治哲學課程</a:t>
            </a:r>
            <a:endParaRPr lang="en-US" altLang="zh-TW" dirty="0" smtClean="0"/>
          </a:p>
          <a:p>
            <a:r>
              <a:rPr lang="zh-TW" altLang="en-US" dirty="0"/>
              <a:t> </a:t>
            </a:r>
            <a:r>
              <a:rPr lang="zh-TW" altLang="en-US" dirty="0" smtClean="0"/>
              <a:t>報告主題：孟德斯鳩是否為一地理決定論者</a:t>
            </a:r>
            <a:endParaRPr lang="en-US" altLang="zh-TW" dirty="0" smtClean="0"/>
          </a:p>
          <a:p>
            <a:r>
              <a:rPr lang="zh-TW" altLang="en-US" dirty="0" smtClean="0"/>
              <a:t> 問題發現：</a:t>
            </a:r>
            <a:r>
              <a:rPr lang="en-US" altLang="zh-TW" dirty="0" smtClean="0"/>
              <a:t>《</a:t>
            </a:r>
            <a:r>
              <a:rPr lang="zh-TW" altLang="en-US" dirty="0" smtClean="0"/>
              <a:t>論法的精神</a:t>
            </a:r>
            <a:r>
              <a:rPr lang="en-US" altLang="zh-TW" dirty="0" smtClean="0"/>
              <a:t>》</a:t>
            </a:r>
            <a:r>
              <a:rPr lang="zh-TW" altLang="en-US" dirty="0" smtClean="0"/>
              <a:t>當中出現前後不一的</a:t>
            </a:r>
            <a:r>
              <a:rPr lang="zh-TW" altLang="en-US" b="1" u="sng" dirty="0" smtClean="0"/>
              <a:t>矛盾陳述</a:t>
            </a:r>
            <a:endParaRPr lang="en-US" altLang="zh-TW" b="1" u="sng" dirty="0" smtClean="0"/>
          </a:p>
          <a:p>
            <a:r>
              <a:rPr lang="zh-TW" altLang="en-US" dirty="0" smtClean="0"/>
              <a:t> 經文獻爬梳：</a:t>
            </a:r>
            <a:endParaRPr lang="en-US" altLang="zh-TW" dirty="0" smtClean="0"/>
          </a:p>
          <a:p>
            <a:pPr lvl="1"/>
            <a:r>
              <a:rPr lang="zh-TW" altLang="en-US" dirty="0" smtClean="0"/>
              <a:t> 柯林武</a:t>
            </a:r>
            <a:r>
              <a:rPr lang="zh-TW" altLang="en-US" dirty="0"/>
              <a:t>德</a:t>
            </a:r>
            <a:r>
              <a:rPr lang="en-US" altLang="zh-TW" dirty="0"/>
              <a:t>(Collingwood</a:t>
            </a:r>
            <a:r>
              <a:rPr lang="en-US" altLang="zh-TW" dirty="0" smtClean="0"/>
              <a:t>)</a:t>
            </a:r>
            <a:r>
              <a:rPr lang="zh-TW" altLang="en-US" dirty="0" smtClean="0"/>
              <a:t> ：基本上同意。</a:t>
            </a:r>
            <a:endParaRPr lang="en-US" altLang="zh-TW" dirty="0" smtClean="0"/>
          </a:p>
          <a:p>
            <a:pPr lvl="1"/>
            <a:r>
              <a:rPr lang="zh-TW" altLang="en-US" dirty="0" smtClean="0"/>
              <a:t> 諾</a:t>
            </a:r>
            <a:r>
              <a:rPr lang="zh-TW" altLang="en-US" dirty="0"/>
              <a:t>曼˙漢普森</a:t>
            </a:r>
            <a:r>
              <a:rPr lang="en-US" altLang="zh-TW" dirty="0"/>
              <a:t>(Norman Hampson</a:t>
            </a:r>
            <a:r>
              <a:rPr lang="en-US" altLang="zh-TW" dirty="0" smtClean="0"/>
              <a:t>)</a:t>
            </a:r>
            <a:r>
              <a:rPr lang="zh-TW" altLang="en-US" dirty="0" smtClean="0"/>
              <a:t>：不太同意但沒論據。</a:t>
            </a:r>
            <a:endParaRPr lang="en-US" altLang="zh-TW" dirty="0" smtClean="0"/>
          </a:p>
          <a:p>
            <a:pPr lvl="1"/>
            <a:r>
              <a:rPr lang="zh-TW" altLang="en-US" dirty="0" smtClean="0"/>
              <a:t> 哈</a:t>
            </a:r>
            <a:r>
              <a:rPr lang="zh-TW" altLang="en-US" dirty="0"/>
              <a:t>里森</a:t>
            </a:r>
            <a:r>
              <a:rPr lang="en-US" altLang="zh-TW" dirty="0"/>
              <a:t>(Mark Harrison</a:t>
            </a:r>
            <a:r>
              <a:rPr lang="en-US" altLang="zh-TW" dirty="0" smtClean="0"/>
              <a:t>)</a:t>
            </a:r>
            <a:r>
              <a:rPr lang="zh-TW" altLang="en-US" dirty="0" smtClean="0"/>
              <a:t>：指出可從哪個方向探討。</a:t>
            </a:r>
            <a:endParaRPr lang="en-US" altLang="zh-TW" dirty="0" smtClean="0"/>
          </a:p>
          <a:p>
            <a:r>
              <a:rPr lang="zh-TW" altLang="en-US" dirty="0"/>
              <a:t> </a:t>
            </a:r>
            <a:r>
              <a:rPr lang="zh-TW" altLang="en-US" dirty="0" smtClean="0"/>
              <a:t>最後，決定從</a:t>
            </a:r>
            <a:r>
              <a:rPr lang="en-US" altLang="zh-TW" dirty="0" smtClean="0"/>
              <a:t>《</a:t>
            </a:r>
            <a:r>
              <a:rPr lang="zh-TW" altLang="en-US" dirty="0" smtClean="0"/>
              <a:t>波斯書簡</a:t>
            </a:r>
            <a:r>
              <a:rPr lang="en-US" altLang="zh-TW" dirty="0" smtClean="0"/>
              <a:t>》</a:t>
            </a:r>
            <a:r>
              <a:rPr lang="zh-TW" altLang="en-US" dirty="0" smtClean="0"/>
              <a:t>、</a:t>
            </a:r>
            <a:r>
              <a:rPr lang="zh-TW" altLang="en-US" dirty="0"/>
              <a:t>孟德斯鳩</a:t>
            </a:r>
            <a:r>
              <a:rPr lang="zh-TW" altLang="en-US" dirty="0" smtClean="0"/>
              <a:t>早期伴隨</a:t>
            </a:r>
            <a:r>
              <a:rPr lang="zh-TW" altLang="en-US" dirty="0"/>
              <a:t>友人被派任至奧地利駐大使期間（</a:t>
            </a:r>
            <a:r>
              <a:rPr lang="en-US" altLang="zh-TW" dirty="0"/>
              <a:t>1728-1731</a:t>
            </a:r>
            <a:r>
              <a:rPr lang="zh-TW" altLang="en-US" dirty="0"/>
              <a:t>年），遊歷當時歐洲各國的觀察</a:t>
            </a:r>
            <a:r>
              <a:rPr lang="zh-TW" altLang="en-US" dirty="0" smtClean="0"/>
              <a:t>隨筆來著手</a:t>
            </a:r>
            <a:endParaRPr lang="en-US" altLang="zh-TW" dirty="0" smtClean="0"/>
          </a:p>
        </p:txBody>
      </p:sp>
    </p:spTree>
    <p:extLst>
      <p:ext uri="{BB962C8B-B14F-4D97-AF65-F5344CB8AC3E}">
        <p14:creationId xmlns:p14="http://schemas.microsoft.com/office/powerpoint/2010/main" val="125627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問的問題常被老師打槍 </a:t>
            </a:r>
            <a:r>
              <a:rPr lang="en-US" altLang="zh-TW" dirty="0"/>
              <a:t>– </a:t>
            </a:r>
            <a:r>
              <a:rPr lang="zh-TW" altLang="en-US" dirty="0"/>
              <a:t>找問題的經驗歸納</a:t>
            </a:r>
          </a:p>
        </p:txBody>
      </p:sp>
      <p:sp>
        <p:nvSpPr>
          <p:cNvPr id="3" name="內容版面配置區 2"/>
          <p:cNvSpPr>
            <a:spLocks noGrp="1"/>
          </p:cNvSpPr>
          <p:nvPr>
            <p:ph idx="1"/>
          </p:nvPr>
        </p:nvSpPr>
        <p:spPr/>
        <p:txBody>
          <a:bodyPr/>
          <a:lstStyle/>
          <a:p>
            <a:r>
              <a:rPr lang="zh-TW" altLang="en-US" dirty="0" smtClean="0"/>
              <a:t> 綜合</a:t>
            </a:r>
            <a:r>
              <a:rPr lang="zh-TW" altLang="en-US" dirty="0"/>
              <a:t>上述，我自己找問題以及凝鍊問題的</a:t>
            </a:r>
            <a:r>
              <a:rPr lang="zh-TW" altLang="en-US" dirty="0" smtClean="0"/>
              <a:t>方式</a:t>
            </a:r>
            <a:endParaRPr lang="en-US" altLang="zh-TW" dirty="0"/>
          </a:p>
          <a:p>
            <a:pPr lvl="1"/>
            <a:r>
              <a:rPr lang="zh-TW" altLang="en-US" dirty="0" smtClean="0"/>
              <a:t>找問題</a:t>
            </a:r>
            <a:endParaRPr lang="en-US" altLang="zh-TW" dirty="0" smtClean="0"/>
          </a:p>
          <a:p>
            <a:pPr lvl="2"/>
            <a:r>
              <a:rPr lang="zh-TW" altLang="en-US" dirty="0"/>
              <a:t>歷史發展</a:t>
            </a:r>
            <a:endParaRPr lang="en-US" altLang="zh-TW" dirty="0"/>
          </a:p>
          <a:p>
            <a:pPr lvl="2"/>
            <a:r>
              <a:rPr lang="zh-TW" altLang="en-US" dirty="0" smtClean="0"/>
              <a:t>同期</a:t>
            </a:r>
            <a:r>
              <a:rPr lang="zh-TW" altLang="en-US" dirty="0"/>
              <a:t>對照</a:t>
            </a:r>
            <a:endParaRPr lang="en-US" altLang="zh-TW" dirty="0"/>
          </a:p>
          <a:p>
            <a:pPr lvl="2"/>
            <a:r>
              <a:rPr lang="zh-TW" altLang="en-US" dirty="0"/>
              <a:t>理論與現狀的差距</a:t>
            </a:r>
            <a:endParaRPr lang="en-US" altLang="zh-TW" dirty="0"/>
          </a:p>
          <a:p>
            <a:pPr lvl="2"/>
            <a:r>
              <a:rPr lang="zh-TW" altLang="en-US" dirty="0"/>
              <a:t>「意外」狀態通常會是問題</a:t>
            </a:r>
            <a:r>
              <a:rPr lang="zh-TW" altLang="en-US" dirty="0" smtClean="0"/>
              <a:t>點</a:t>
            </a:r>
            <a:endParaRPr lang="en-US" altLang="zh-TW" dirty="0"/>
          </a:p>
          <a:p>
            <a:pPr lvl="1"/>
            <a:r>
              <a:rPr lang="zh-TW" altLang="en-US" dirty="0"/>
              <a:t>凝鍊</a:t>
            </a:r>
            <a:r>
              <a:rPr lang="zh-TW" altLang="en-US" dirty="0" smtClean="0"/>
              <a:t>問題</a:t>
            </a:r>
            <a:endParaRPr lang="en-US" altLang="zh-TW" dirty="0" smtClean="0"/>
          </a:p>
          <a:p>
            <a:pPr lvl="2"/>
            <a:r>
              <a:rPr lang="zh-TW" altLang="en-US" dirty="0" smtClean="0"/>
              <a:t>將</a:t>
            </a:r>
            <a:r>
              <a:rPr lang="zh-TW" altLang="en-US" dirty="0"/>
              <a:t>問題脈絡</a:t>
            </a:r>
            <a:r>
              <a:rPr lang="zh-TW" altLang="en-US" dirty="0" smtClean="0"/>
              <a:t>化</a:t>
            </a:r>
            <a:endParaRPr lang="en-US" altLang="zh-TW" dirty="0" smtClean="0"/>
          </a:p>
          <a:p>
            <a:pPr lvl="2"/>
            <a:r>
              <a:rPr lang="zh-TW" altLang="en-US" dirty="0" smtClean="0"/>
              <a:t>「</a:t>
            </a:r>
            <a:r>
              <a:rPr lang="zh-TW" altLang="en-US" dirty="0"/>
              <a:t>限縮」問題的</a:t>
            </a:r>
            <a:r>
              <a:rPr lang="zh-TW" altLang="en-US" dirty="0" smtClean="0"/>
              <a:t>範圍</a:t>
            </a:r>
            <a:endParaRPr lang="en-US" altLang="zh-TW" dirty="0"/>
          </a:p>
          <a:p>
            <a:pPr lvl="2"/>
            <a:r>
              <a:rPr lang="zh-TW" altLang="en-US" dirty="0" smtClean="0"/>
              <a:t>變項</a:t>
            </a:r>
            <a:r>
              <a:rPr lang="en-US" altLang="zh-TW" dirty="0" smtClean="0"/>
              <a:t>/</a:t>
            </a:r>
            <a:r>
              <a:rPr lang="zh-TW" altLang="en-US" dirty="0" smtClean="0"/>
              <a:t>概念化思考問題</a:t>
            </a:r>
            <a:endParaRPr lang="zh-TW" altLang="en-US" dirty="0"/>
          </a:p>
        </p:txBody>
      </p:sp>
    </p:spTree>
    <p:extLst>
      <p:ext uri="{BB962C8B-B14F-4D97-AF65-F5344CB8AC3E}">
        <p14:creationId xmlns:p14="http://schemas.microsoft.com/office/powerpoint/2010/main" val="4187109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 記錄自己尋找</a:t>
            </a:r>
            <a:r>
              <a:rPr lang="zh-TW" altLang="zh-TW" dirty="0" smtClean="0"/>
              <a:t>問題意識</a:t>
            </a:r>
            <a:r>
              <a:rPr lang="zh-TW" altLang="en-US" dirty="0" smtClean="0"/>
              <a:t>的動機</a:t>
            </a:r>
            <a:endParaRPr lang="en-US" altLang="zh-TW" dirty="0" smtClean="0"/>
          </a:p>
          <a:p>
            <a:r>
              <a:rPr lang="zh-TW" altLang="en-US" dirty="0" smtClean="0"/>
              <a:t> </a:t>
            </a:r>
            <a:r>
              <a:rPr lang="zh-TW" altLang="en-US" dirty="0" smtClean="0">
                <a:solidFill>
                  <a:schemeClr val="tx1"/>
                </a:solidFill>
              </a:rPr>
              <a:t>問</a:t>
            </a:r>
            <a:r>
              <a:rPr lang="zh-TW" altLang="en-US" dirty="0">
                <a:solidFill>
                  <a:schemeClr val="tx1"/>
                </a:solidFill>
              </a:rPr>
              <a:t>的問題常被老師打槍 </a:t>
            </a:r>
            <a:r>
              <a:rPr lang="en-US" altLang="zh-TW" dirty="0">
                <a:solidFill>
                  <a:schemeClr val="tx1"/>
                </a:solidFill>
              </a:rPr>
              <a:t>- </a:t>
            </a:r>
            <a:r>
              <a:rPr lang="zh-TW" altLang="en-US" dirty="0">
                <a:solidFill>
                  <a:schemeClr val="tx1"/>
                </a:solidFill>
              </a:rPr>
              <a:t>找問題的經驗</a:t>
            </a:r>
            <a:r>
              <a:rPr lang="zh-TW" altLang="en-US" dirty="0" smtClean="0">
                <a:solidFill>
                  <a:schemeClr val="tx1"/>
                </a:solidFill>
              </a:rPr>
              <a:t>歸納</a:t>
            </a:r>
            <a:endParaRPr lang="en-US" altLang="zh-TW" dirty="0" smtClean="0">
              <a:solidFill>
                <a:schemeClr val="tx1"/>
              </a:solidFill>
            </a:endParaRPr>
          </a:p>
          <a:p>
            <a:r>
              <a:rPr lang="zh-TW" altLang="en-US" dirty="0" smtClean="0"/>
              <a:t> </a:t>
            </a:r>
            <a:r>
              <a:rPr lang="zh-TW" altLang="en-US" b="1" dirty="0" smtClean="0">
                <a:solidFill>
                  <a:srgbClr val="FF0000"/>
                </a:solidFill>
              </a:rPr>
              <a:t>問題意識總結</a:t>
            </a:r>
            <a:r>
              <a:rPr lang="zh-TW" altLang="en-US" b="1" dirty="0">
                <a:solidFill>
                  <a:srgbClr val="FF0000"/>
                </a:solidFill>
              </a:rPr>
              <a:t>：基於認知衝突而產生的</a:t>
            </a:r>
            <a:r>
              <a:rPr lang="zh-TW" altLang="en-US" b="1" dirty="0" smtClean="0">
                <a:solidFill>
                  <a:srgbClr val="FF0000"/>
                </a:solidFill>
              </a:rPr>
              <a:t>困惑</a:t>
            </a:r>
            <a:endParaRPr lang="en-US" altLang="zh-TW" b="1" dirty="0" smtClean="0">
              <a:solidFill>
                <a:srgbClr val="FF0000"/>
              </a:solidFill>
            </a:endParaRPr>
          </a:p>
          <a:p>
            <a:r>
              <a:rPr lang="zh-TW" altLang="en-US" dirty="0" smtClean="0"/>
              <a:t> 問題意識如何培養？</a:t>
            </a:r>
            <a:endParaRPr lang="en-US" altLang="zh-TW" dirty="0" smtClean="0"/>
          </a:p>
          <a:p>
            <a:r>
              <a:rPr lang="zh-TW" altLang="en-US" dirty="0" smtClean="0"/>
              <a:t> 碩班階段可以處理</a:t>
            </a:r>
            <a:r>
              <a:rPr lang="zh-TW" altLang="en-US" dirty="0"/>
              <a:t>的</a:t>
            </a:r>
            <a:r>
              <a:rPr lang="zh-TW" altLang="en-US" dirty="0" smtClean="0"/>
              <a:t>問題</a:t>
            </a:r>
            <a:endParaRPr lang="en-US" altLang="zh-TW" dirty="0" smtClean="0"/>
          </a:p>
          <a:p>
            <a:r>
              <a:rPr lang="zh-TW" altLang="en-US" dirty="0" smtClean="0"/>
              <a:t> </a:t>
            </a:r>
            <a:r>
              <a:rPr lang="en-US" altLang="zh-TW" dirty="0"/>
              <a:t>P</a:t>
            </a:r>
            <a:r>
              <a:rPr lang="en-US" altLang="zh-TW" dirty="0" smtClean="0"/>
              <a:t>roposal</a:t>
            </a:r>
            <a:r>
              <a:rPr lang="zh-TW" altLang="en-US" dirty="0" smtClean="0"/>
              <a:t>應包含的元素</a:t>
            </a:r>
            <a:endParaRPr lang="en-US" altLang="zh-TW" dirty="0" smtClean="0"/>
          </a:p>
          <a:p>
            <a:r>
              <a:rPr lang="zh-TW" altLang="en-US" dirty="0" smtClean="0"/>
              <a:t> 與</a:t>
            </a:r>
            <a:r>
              <a:rPr lang="zh-TW" altLang="en-US" dirty="0"/>
              <a:t>指導</a:t>
            </a:r>
            <a:r>
              <a:rPr lang="zh-TW" altLang="en-US" dirty="0" smtClean="0"/>
              <a:t>老師結緣</a:t>
            </a:r>
            <a:r>
              <a:rPr lang="en-US" altLang="zh-TW" dirty="0" smtClean="0"/>
              <a:t>-</a:t>
            </a:r>
            <a:r>
              <a:rPr lang="zh-TW" altLang="en-US" dirty="0"/>
              <a:t>我自己的</a:t>
            </a:r>
            <a:r>
              <a:rPr lang="zh-TW" altLang="en-US" dirty="0" smtClean="0"/>
              <a:t>經驗</a:t>
            </a:r>
            <a:endParaRPr lang="en-US" altLang="zh-TW" dirty="0" smtClean="0"/>
          </a:p>
          <a:p>
            <a:r>
              <a:rPr lang="zh-TW" altLang="en-US" dirty="0" smtClean="0"/>
              <a:t> 寫</a:t>
            </a:r>
            <a:r>
              <a:rPr lang="en-US" altLang="zh-TW" dirty="0" smtClean="0"/>
              <a:t>Proposal</a:t>
            </a:r>
            <a:r>
              <a:rPr lang="zh-TW" altLang="en-US" dirty="0"/>
              <a:t>要注意的細節</a:t>
            </a:r>
            <a:r>
              <a:rPr lang="zh-TW" altLang="en-US" dirty="0" smtClean="0"/>
              <a:t>建議</a:t>
            </a:r>
            <a:endParaRPr lang="en-US" altLang="zh-TW" dirty="0" smtClean="0"/>
          </a:p>
          <a:p>
            <a:r>
              <a:rPr lang="zh-TW" altLang="en-US" dirty="0" smtClean="0"/>
              <a:t> 現在</a:t>
            </a:r>
            <a:r>
              <a:rPr lang="zh-TW" altLang="en-US" dirty="0"/>
              <a:t>還在</a:t>
            </a:r>
            <a:r>
              <a:rPr lang="zh-TW" altLang="en-US" dirty="0" smtClean="0"/>
              <a:t>努力</a:t>
            </a:r>
            <a:r>
              <a:rPr lang="en-US" altLang="zh-TW" dirty="0" smtClean="0"/>
              <a:t>-</a:t>
            </a:r>
            <a:r>
              <a:rPr lang="zh-TW" altLang="en-US" dirty="0"/>
              <a:t>研究方法的鍛鍊（念博</a:t>
            </a:r>
            <a:r>
              <a:rPr lang="zh-TW" altLang="en-US" dirty="0" smtClean="0"/>
              <a:t>班</a:t>
            </a:r>
            <a:r>
              <a:rPr lang="zh-TW" altLang="en-US" dirty="0"/>
              <a:t>的</a:t>
            </a:r>
            <a:r>
              <a:rPr lang="zh-TW" altLang="en-US" dirty="0" smtClean="0"/>
              <a:t>動機</a:t>
            </a:r>
            <a:r>
              <a:rPr lang="zh-TW" altLang="en-US" dirty="0"/>
              <a:t>）</a:t>
            </a:r>
            <a:endParaRPr lang="en-US" altLang="zh-TW" dirty="0" smtClean="0"/>
          </a:p>
        </p:txBody>
      </p:sp>
    </p:spTree>
    <p:extLst>
      <p:ext uri="{BB962C8B-B14F-4D97-AF65-F5344CB8AC3E}">
        <p14:creationId xmlns:p14="http://schemas.microsoft.com/office/powerpoint/2010/main" val="2490947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問題</a:t>
            </a:r>
            <a:r>
              <a:rPr lang="zh-TW" altLang="en-US" dirty="0" smtClean="0"/>
              <a:t>意識總結</a:t>
            </a:r>
            <a:r>
              <a:rPr lang="zh-TW" altLang="en-US" dirty="0"/>
              <a:t>：基於認知衝突而產生的困惑 </a:t>
            </a:r>
          </a:p>
        </p:txBody>
      </p:sp>
      <p:sp>
        <p:nvSpPr>
          <p:cNvPr id="3" name="內容版面配置區 2"/>
          <p:cNvSpPr>
            <a:spLocks noGrp="1"/>
          </p:cNvSpPr>
          <p:nvPr>
            <p:ph idx="1"/>
          </p:nvPr>
        </p:nvSpPr>
        <p:spPr/>
        <p:txBody>
          <a:bodyPr/>
          <a:lstStyle/>
          <a:p>
            <a:r>
              <a:rPr lang="zh-TW" altLang="en-US" dirty="0" smtClean="0"/>
              <a:t> 問題</a:t>
            </a:r>
            <a:r>
              <a:rPr lang="zh-TW" altLang="en-US" dirty="0"/>
              <a:t>意識（</a:t>
            </a:r>
            <a:r>
              <a:rPr lang="en-US" altLang="zh-TW" dirty="0"/>
              <a:t>problematic, or the sense of problem</a:t>
            </a:r>
            <a:r>
              <a:rPr lang="zh-TW" altLang="en-US" dirty="0" smtClean="0"/>
              <a:t>）</a:t>
            </a:r>
            <a:endParaRPr lang="en-US" altLang="zh-TW" dirty="0" smtClean="0"/>
          </a:p>
          <a:p>
            <a:pPr lvl="1">
              <a:buFont typeface="Wingdings" panose="05000000000000000000" pitchFamily="2" charset="2"/>
              <a:buChar char="p"/>
            </a:pPr>
            <a:r>
              <a:rPr lang="zh-TW" altLang="en-US" dirty="0" smtClean="0"/>
              <a:t> 對於</a:t>
            </a:r>
            <a:r>
              <a:rPr lang="zh-TW" altLang="en-US" dirty="0"/>
              <a:t>自己想要尋求解決的問題有所察覺</a:t>
            </a:r>
            <a:r>
              <a:rPr lang="zh-TW" altLang="en-US" dirty="0" smtClean="0"/>
              <a:t>。</a:t>
            </a:r>
            <a:endParaRPr lang="en-US" altLang="zh-TW" dirty="0"/>
          </a:p>
          <a:p>
            <a:pPr lvl="1">
              <a:buFont typeface="Wingdings" panose="05000000000000000000" pitchFamily="2" charset="2"/>
              <a:buChar char="p"/>
            </a:pPr>
            <a:r>
              <a:rPr lang="zh-TW" altLang="en-US" dirty="0" smtClean="0"/>
              <a:t>「</a:t>
            </a:r>
            <a:r>
              <a:rPr lang="zh-TW" altLang="en-US" dirty="0"/>
              <a:t>遭遇問題」意謂著我們陷入了認知的</a:t>
            </a:r>
            <a:r>
              <a:rPr lang="zh-TW" altLang="en-US" dirty="0" smtClean="0"/>
              <a:t>困惑。</a:t>
            </a:r>
            <a:endParaRPr lang="en-US" altLang="zh-TW" dirty="0" smtClean="0"/>
          </a:p>
          <a:p>
            <a:pPr lvl="1">
              <a:buFont typeface="Wingdings" panose="05000000000000000000" pitchFamily="2" charset="2"/>
              <a:buChar char="p"/>
            </a:pPr>
            <a:r>
              <a:rPr lang="zh-TW" altLang="en-US" dirty="0" smtClean="0"/>
              <a:t> 困惑產生之處：面臨（</a:t>
            </a:r>
            <a:r>
              <a:rPr lang="zh-TW" altLang="en-US" dirty="0"/>
              <a:t>至少）二種認知的</a:t>
            </a:r>
            <a:r>
              <a:rPr lang="zh-TW" altLang="en-US" dirty="0" smtClean="0"/>
              <a:t>衝突。</a:t>
            </a:r>
            <a:endParaRPr lang="en-US" altLang="zh-TW" dirty="0" smtClean="0"/>
          </a:p>
          <a:p>
            <a:pPr lvl="1">
              <a:buFont typeface="Wingdings" panose="05000000000000000000" pitchFamily="2" charset="2"/>
              <a:buChar char="p"/>
            </a:pPr>
            <a:r>
              <a:rPr lang="zh-TW" altLang="en-US" dirty="0"/>
              <a:t> </a:t>
            </a:r>
            <a:r>
              <a:rPr lang="zh-TW" altLang="en-US" dirty="0" smtClean="0"/>
              <a:t>有些問題意識較單純，有些較複雜。</a:t>
            </a:r>
            <a:endParaRPr lang="en-US" altLang="zh-TW" dirty="0" smtClean="0"/>
          </a:p>
          <a:p>
            <a:pPr lvl="1">
              <a:buFont typeface="Wingdings" panose="05000000000000000000" pitchFamily="2" charset="2"/>
              <a:buChar char="p"/>
            </a:pPr>
            <a:r>
              <a:rPr lang="zh-TW" altLang="en-US" dirty="0"/>
              <a:t> 從舊知識（包括：書籍、論文等</a:t>
            </a:r>
            <a:r>
              <a:rPr lang="zh-TW" altLang="en-US" dirty="0" smtClean="0"/>
              <a:t>）發展問題意識。</a:t>
            </a:r>
            <a:endParaRPr lang="en-US" altLang="zh-TW" dirty="0" smtClean="0"/>
          </a:p>
          <a:p>
            <a:pPr lvl="1">
              <a:buFont typeface="Wingdings" panose="05000000000000000000" pitchFamily="2" charset="2"/>
              <a:buChar char="p"/>
            </a:pPr>
            <a:r>
              <a:rPr lang="zh-TW" altLang="en-US" dirty="0" smtClean="0"/>
              <a:t> 提出</a:t>
            </a:r>
            <a:r>
              <a:rPr lang="zh-TW" altLang="en-US" dirty="0"/>
              <a:t>問題 ≠ 交待問題意識</a:t>
            </a:r>
          </a:p>
        </p:txBody>
      </p:sp>
    </p:spTree>
    <p:extLst>
      <p:ext uri="{BB962C8B-B14F-4D97-AF65-F5344CB8AC3E}">
        <p14:creationId xmlns:p14="http://schemas.microsoft.com/office/powerpoint/2010/main" val="4273254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問題意識總結：基於認知衝突而產生的困惑 </a:t>
            </a:r>
          </a:p>
        </p:txBody>
      </p:sp>
      <p:sp>
        <p:nvSpPr>
          <p:cNvPr id="3" name="內容版面配置區 2"/>
          <p:cNvSpPr>
            <a:spLocks noGrp="1"/>
          </p:cNvSpPr>
          <p:nvPr>
            <p:ph idx="1"/>
          </p:nvPr>
        </p:nvSpPr>
        <p:spPr/>
        <p:txBody>
          <a:bodyPr/>
          <a:lstStyle/>
          <a:p>
            <a:r>
              <a:rPr lang="zh-TW" altLang="en-US" dirty="0" smtClean="0"/>
              <a:t> 問題意識</a:t>
            </a:r>
            <a:r>
              <a:rPr lang="en-US" altLang="zh-TW" dirty="0" smtClean="0"/>
              <a:t>Level1</a:t>
            </a:r>
            <a:r>
              <a:rPr lang="zh-TW" altLang="en-US" dirty="0" smtClean="0"/>
              <a:t>：</a:t>
            </a:r>
            <a:r>
              <a:rPr lang="en-US" altLang="zh-TW" dirty="0"/>
              <a:t>To sense a problem</a:t>
            </a:r>
            <a:r>
              <a:rPr lang="zh-TW" altLang="en-US" dirty="0"/>
              <a:t>，察覺到這是不是一個問題。問題意識的發端在於「現象跟常見的理論說法相互違背」處。</a:t>
            </a:r>
          </a:p>
          <a:p>
            <a:r>
              <a:rPr lang="zh-TW" altLang="en-US" dirty="0" smtClean="0"/>
              <a:t> 問題意識</a:t>
            </a:r>
            <a:r>
              <a:rPr lang="en-US" altLang="zh-TW" dirty="0" smtClean="0"/>
              <a:t>Level2</a:t>
            </a:r>
            <a:r>
              <a:rPr lang="zh-TW" altLang="en-US" dirty="0" smtClean="0"/>
              <a:t>：</a:t>
            </a:r>
            <a:r>
              <a:rPr lang="en-US" altLang="zh-TW" dirty="0"/>
              <a:t>To sense the problem</a:t>
            </a:r>
            <a:r>
              <a:rPr lang="zh-TW" altLang="en-US" dirty="0"/>
              <a:t>，覺察這個問題是一個怎麼樣的問題。界定問題本質、影響，以及探索造成這樣問題的原因</a:t>
            </a:r>
            <a:r>
              <a:rPr lang="zh-TW" altLang="en-US" dirty="0" smtClean="0"/>
              <a:t>。</a:t>
            </a:r>
            <a:endParaRPr lang="en-US" altLang="zh-TW" dirty="0" smtClean="0"/>
          </a:p>
          <a:p>
            <a:r>
              <a:rPr lang="zh-TW" altLang="en-US" dirty="0" smtClean="0"/>
              <a:t> 問題</a:t>
            </a:r>
            <a:r>
              <a:rPr lang="zh-TW" altLang="en-US" dirty="0"/>
              <a:t>意識的特色：當兩個矛盾的直敘句並列，就是問題意識</a:t>
            </a:r>
            <a:r>
              <a:rPr lang="zh-TW" altLang="en-US" dirty="0" smtClean="0"/>
              <a:t>。</a:t>
            </a:r>
            <a:endParaRPr lang="en-US" altLang="zh-TW" dirty="0" smtClean="0"/>
          </a:p>
        </p:txBody>
      </p:sp>
    </p:spTree>
    <p:extLst>
      <p:ext uri="{BB962C8B-B14F-4D97-AF65-F5344CB8AC3E}">
        <p14:creationId xmlns:p14="http://schemas.microsoft.com/office/powerpoint/2010/main" val="876432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 記錄</a:t>
            </a:r>
            <a:r>
              <a:rPr lang="zh-TW" altLang="en-US" dirty="0"/>
              <a:t>自己尋找問題意識的動機</a:t>
            </a:r>
          </a:p>
          <a:p>
            <a:r>
              <a:rPr lang="zh-TW" altLang="en-US" dirty="0"/>
              <a:t> 問的問題常被老師打槍 </a:t>
            </a:r>
            <a:r>
              <a:rPr lang="en-US" altLang="zh-TW" dirty="0"/>
              <a:t>– </a:t>
            </a:r>
            <a:r>
              <a:rPr lang="zh-TW" altLang="en-US" dirty="0"/>
              <a:t>找問題的經驗歸納</a:t>
            </a:r>
          </a:p>
          <a:p>
            <a:r>
              <a:rPr lang="zh-TW" altLang="en-US" dirty="0"/>
              <a:t> 問題意識總結：基於認知衝突而產生的困惑</a:t>
            </a:r>
          </a:p>
          <a:p>
            <a:r>
              <a:rPr lang="zh-TW" altLang="en-US" dirty="0"/>
              <a:t> </a:t>
            </a:r>
            <a:r>
              <a:rPr lang="zh-TW" altLang="en-US" b="1" dirty="0">
                <a:solidFill>
                  <a:srgbClr val="FF0000"/>
                </a:solidFill>
              </a:rPr>
              <a:t>問題意識如何培養？</a:t>
            </a:r>
          </a:p>
          <a:p>
            <a:r>
              <a:rPr lang="zh-TW" altLang="en-US" dirty="0"/>
              <a:t> 碩班階段可以處理的問題</a:t>
            </a:r>
          </a:p>
          <a:p>
            <a:r>
              <a:rPr lang="zh-TW" altLang="en-US" dirty="0"/>
              <a:t> </a:t>
            </a:r>
            <a:r>
              <a:rPr lang="en-US" altLang="zh-TW" dirty="0"/>
              <a:t>P</a:t>
            </a:r>
            <a:r>
              <a:rPr lang="en-US" altLang="zh-TW" dirty="0" smtClean="0"/>
              <a:t>roposal</a:t>
            </a:r>
            <a:r>
              <a:rPr lang="zh-TW" altLang="en-US" dirty="0" smtClean="0"/>
              <a:t>應</a:t>
            </a:r>
            <a:r>
              <a:rPr lang="zh-TW" altLang="en-US" dirty="0"/>
              <a:t>包含的元素</a:t>
            </a:r>
          </a:p>
          <a:p>
            <a:r>
              <a:rPr lang="zh-TW" altLang="en-US" dirty="0"/>
              <a:t> 與指導老師結緣</a:t>
            </a:r>
            <a:r>
              <a:rPr lang="en-US" altLang="zh-TW" dirty="0"/>
              <a:t>-</a:t>
            </a:r>
            <a:r>
              <a:rPr lang="zh-TW" altLang="en-US" dirty="0"/>
              <a:t>我自己的經驗</a:t>
            </a:r>
          </a:p>
          <a:p>
            <a:r>
              <a:rPr lang="zh-TW" altLang="en-US" dirty="0"/>
              <a:t> </a:t>
            </a:r>
            <a:r>
              <a:rPr lang="zh-TW" altLang="en-US" dirty="0" smtClean="0"/>
              <a:t>寫</a:t>
            </a:r>
            <a:r>
              <a:rPr lang="en-US" altLang="zh-TW" dirty="0" smtClean="0"/>
              <a:t>Proposal</a:t>
            </a:r>
            <a:r>
              <a:rPr lang="zh-TW" altLang="en-US" dirty="0"/>
              <a:t>要注意的細節建議</a:t>
            </a:r>
          </a:p>
          <a:p>
            <a:r>
              <a:rPr lang="zh-TW" altLang="en-US" dirty="0"/>
              <a:t> 現在還在努力</a:t>
            </a:r>
            <a:r>
              <a:rPr lang="en-US" altLang="zh-TW" dirty="0"/>
              <a:t>-</a:t>
            </a:r>
            <a:r>
              <a:rPr lang="zh-TW" altLang="en-US" dirty="0"/>
              <a:t>研究方法的鍛鍊（念博班的動機</a:t>
            </a:r>
            <a:r>
              <a:rPr lang="zh-TW" altLang="en-US" dirty="0" smtClean="0"/>
              <a:t>）</a:t>
            </a:r>
            <a:endParaRPr lang="zh-TW" altLang="en-US" dirty="0"/>
          </a:p>
        </p:txBody>
      </p:sp>
    </p:spTree>
    <p:extLst>
      <p:ext uri="{BB962C8B-B14F-4D97-AF65-F5344CB8AC3E}">
        <p14:creationId xmlns:p14="http://schemas.microsoft.com/office/powerpoint/2010/main" val="3113581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問題意識如何培養？</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zh-TW" dirty="0"/>
              <a:t>從理論角度出發：</a:t>
            </a:r>
          </a:p>
          <a:p>
            <a:pPr lvl="1"/>
            <a:r>
              <a:rPr lang="zh-TW" altLang="zh-TW" dirty="0"/>
              <a:t>蒐集理論大部頭書，理解這個領域如何思考問題</a:t>
            </a:r>
          </a:p>
          <a:p>
            <a:r>
              <a:rPr lang="zh-TW" altLang="zh-TW" dirty="0"/>
              <a:t>從文獻角度出發：</a:t>
            </a:r>
          </a:p>
          <a:p>
            <a:pPr lvl="1"/>
            <a:r>
              <a:rPr lang="zh-TW" altLang="zh-TW" dirty="0"/>
              <a:t>這個問題到底有誰回答過</a:t>
            </a:r>
            <a:r>
              <a:rPr lang="zh-TW" altLang="zh-TW" dirty="0" smtClean="0"/>
              <a:t>？</a:t>
            </a:r>
            <a:endParaRPr lang="en-US" altLang="zh-TW" dirty="0" smtClean="0"/>
          </a:p>
          <a:p>
            <a:pPr lvl="1"/>
            <a:r>
              <a:rPr lang="zh-TW" altLang="zh-TW" dirty="0" smtClean="0"/>
              <a:t>有誰</a:t>
            </a:r>
            <a:r>
              <a:rPr lang="zh-TW" altLang="en-US" dirty="0"/>
              <a:t>討論</a:t>
            </a:r>
            <a:r>
              <a:rPr lang="zh-TW" altLang="zh-TW" dirty="0" smtClean="0"/>
              <a:t>過？</a:t>
            </a:r>
            <a:endParaRPr lang="en-US" altLang="zh-TW" dirty="0" smtClean="0"/>
          </a:p>
          <a:p>
            <a:pPr lvl="1"/>
            <a:r>
              <a:rPr lang="zh-TW" altLang="en-US" dirty="0" smtClean="0"/>
              <a:t>您同不同意這些前輩的論點？</a:t>
            </a:r>
            <a:endParaRPr lang="zh-TW" altLang="zh-TW" dirty="0"/>
          </a:p>
          <a:p>
            <a:r>
              <a:rPr lang="zh-TW" altLang="zh-TW" dirty="0"/>
              <a:t>從現象觀察與提問：</a:t>
            </a:r>
          </a:p>
          <a:p>
            <a:pPr lvl="1"/>
            <a:r>
              <a:rPr lang="zh-TW" altLang="zh-TW" dirty="0"/>
              <a:t>將問題脈絡</a:t>
            </a:r>
            <a:r>
              <a:rPr lang="zh-TW" altLang="zh-TW" dirty="0" smtClean="0"/>
              <a:t>化</a:t>
            </a:r>
            <a:endParaRPr lang="en-US" altLang="zh-TW" dirty="0" smtClean="0"/>
          </a:p>
          <a:p>
            <a:pPr lvl="1"/>
            <a:r>
              <a:rPr lang="zh-TW" altLang="zh-TW" dirty="0" smtClean="0"/>
              <a:t>練習</a:t>
            </a:r>
            <a:r>
              <a:rPr lang="zh-TW" altLang="zh-TW" dirty="0"/>
              <a:t>「變項式」</a:t>
            </a:r>
            <a:r>
              <a:rPr lang="zh-TW" altLang="zh-TW" dirty="0" smtClean="0"/>
              <a:t>思考</a:t>
            </a:r>
            <a:endParaRPr lang="zh-TW" altLang="zh-TW" dirty="0"/>
          </a:p>
          <a:p>
            <a:r>
              <a:rPr lang="zh-TW" altLang="zh-TW" dirty="0"/>
              <a:t>我自己的習慣</a:t>
            </a:r>
            <a:r>
              <a:rPr lang="zh-TW" altLang="zh-TW" dirty="0" smtClean="0"/>
              <a:t>：</a:t>
            </a:r>
            <a:endParaRPr lang="en-US" altLang="zh-TW" dirty="0" smtClean="0"/>
          </a:p>
          <a:p>
            <a:pPr lvl="1"/>
            <a:r>
              <a:rPr lang="zh-TW" altLang="zh-TW" dirty="0" smtClean="0"/>
              <a:t>觀察</a:t>
            </a:r>
            <a:r>
              <a:rPr lang="zh-TW" altLang="zh-TW" dirty="0"/>
              <a:t>現象，看這件事情的前世今生或是與同類型事件的比較</a:t>
            </a:r>
          </a:p>
          <a:p>
            <a:r>
              <a:rPr lang="zh-TW" altLang="en-US" dirty="0" smtClean="0"/>
              <a:t> </a:t>
            </a:r>
            <a:r>
              <a:rPr lang="zh-TW" altLang="zh-TW" dirty="0" smtClean="0"/>
              <a:t>問題意識與「</a:t>
            </a:r>
            <a:r>
              <a:rPr lang="zh-TW" altLang="zh-TW" dirty="0"/>
              <a:t>知識含量」有關。</a:t>
            </a:r>
          </a:p>
          <a:p>
            <a:r>
              <a:rPr lang="zh-TW" altLang="en-US" dirty="0" smtClean="0"/>
              <a:t> 清楚的問題意識是</a:t>
            </a:r>
            <a:r>
              <a:rPr lang="zh-TW" altLang="zh-TW" dirty="0" smtClean="0"/>
              <a:t>「</a:t>
            </a:r>
            <a:r>
              <a:rPr lang="zh-TW" altLang="en-US" dirty="0" smtClean="0"/>
              <a:t>產出</a:t>
            </a:r>
            <a:r>
              <a:rPr lang="zh-TW" altLang="en-US" dirty="0"/>
              <a:t>論文</a:t>
            </a:r>
            <a:r>
              <a:rPr lang="zh-TW" altLang="zh-TW" dirty="0" smtClean="0"/>
              <a:t>」</a:t>
            </a:r>
            <a:r>
              <a:rPr lang="zh-TW" altLang="en-US" dirty="0" smtClean="0"/>
              <a:t>的起手。</a:t>
            </a:r>
            <a:endParaRPr lang="zh-TW" altLang="zh-TW" dirty="0"/>
          </a:p>
          <a:p>
            <a:pPr marL="0" indent="0">
              <a:buNone/>
            </a:pPr>
            <a:endParaRPr lang="zh-TW" altLang="en-US" dirty="0"/>
          </a:p>
        </p:txBody>
      </p:sp>
    </p:spTree>
    <p:extLst>
      <p:ext uri="{BB962C8B-B14F-4D97-AF65-F5344CB8AC3E}">
        <p14:creationId xmlns:p14="http://schemas.microsoft.com/office/powerpoint/2010/main" val="3403342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記錄自己尋找問題意識的動機</a:t>
            </a:r>
          </a:p>
          <a:p>
            <a:r>
              <a:rPr lang="zh-TW" altLang="en-US" dirty="0"/>
              <a:t> 問的問題常被老師打槍 </a:t>
            </a:r>
            <a:r>
              <a:rPr lang="en-US" altLang="zh-TW" dirty="0"/>
              <a:t>– </a:t>
            </a:r>
            <a:r>
              <a:rPr lang="zh-TW" altLang="en-US" dirty="0"/>
              <a:t>找問題的經驗歸納</a:t>
            </a:r>
          </a:p>
          <a:p>
            <a:r>
              <a:rPr lang="zh-TW" altLang="en-US" dirty="0"/>
              <a:t> 問題意識總結：基於認知衝突而產生的困惑</a:t>
            </a:r>
          </a:p>
          <a:p>
            <a:r>
              <a:rPr lang="zh-TW" altLang="en-US" dirty="0"/>
              <a:t> </a:t>
            </a:r>
            <a:r>
              <a:rPr lang="zh-TW" altLang="en-US" dirty="0">
                <a:solidFill>
                  <a:schemeClr val="tx1"/>
                </a:solidFill>
              </a:rPr>
              <a:t>問題意識如何培養？</a:t>
            </a:r>
          </a:p>
          <a:p>
            <a:r>
              <a:rPr lang="zh-TW" altLang="en-US" dirty="0"/>
              <a:t> </a:t>
            </a:r>
            <a:r>
              <a:rPr lang="zh-TW" altLang="en-US" b="1" dirty="0">
                <a:solidFill>
                  <a:srgbClr val="FF0000"/>
                </a:solidFill>
              </a:rPr>
              <a:t>碩班階段可以處理的問題</a:t>
            </a:r>
          </a:p>
          <a:p>
            <a:r>
              <a:rPr lang="zh-TW" altLang="en-US" dirty="0"/>
              <a:t> </a:t>
            </a:r>
            <a:r>
              <a:rPr lang="en-US" altLang="zh-TW" dirty="0"/>
              <a:t>P</a:t>
            </a:r>
            <a:r>
              <a:rPr lang="en-US" altLang="zh-TW" dirty="0" smtClean="0"/>
              <a:t>roposal</a:t>
            </a:r>
            <a:r>
              <a:rPr lang="zh-TW" altLang="en-US" dirty="0" smtClean="0"/>
              <a:t>應</a:t>
            </a:r>
            <a:r>
              <a:rPr lang="zh-TW" altLang="en-US" dirty="0"/>
              <a:t>包含的元素</a:t>
            </a:r>
          </a:p>
          <a:p>
            <a:r>
              <a:rPr lang="zh-TW" altLang="en-US" dirty="0"/>
              <a:t> 與指導老師結緣</a:t>
            </a:r>
            <a:r>
              <a:rPr lang="en-US" altLang="zh-TW" dirty="0"/>
              <a:t>-</a:t>
            </a:r>
            <a:r>
              <a:rPr lang="zh-TW" altLang="en-US" dirty="0"/>
              <a:t>我自己的經驗</a:t>
            </a:r>
          </a:p>
          <a:p>
            <a:r>
              <a:rPr lang="zh-TW" altLang="en-US" dirty="0"/>
              <a:t> </a:t>
            </a:r>
            <a:r>
              <a:rPr lang="zh-TW" altLang="en-US" dirty="0" smtClean="0"/>
              <a:t>寫</a:t>
            </a:r>
            <a:r>
              <a:rPr lang="en-US" altLang="zh-TW" dirty="0" smtClean="0"/>
              <a:t>Proposal</a:t>
            </a:r>
            <a:r>
              <a:rPr lang="zh-TW" altLang="en-US" dirty="0"/>
              <a:t>要注意的細節建議</a:t>
            </a:r>
          </a:p>
          <a:p>
            <a:r>
              <a:rPr lang="zh-TW" altLang="en-US" dirty="0"/>
              <a:t> 現在還在努力</a:t>
            </a:r>
            <a:r>
              <a:rPr lang="en-US" altLang="zh-TW" dirty="0"/>
              <a:t>-</a:t>
            </a:r>
            <a:r>
              <a:rPr lang="zh-TW" altLang="en-US" dirty="0"/>
              <a:t>研究方法的鍛鍊（念博班的動機</a:t>
            </a:r>
            <a:r>
              <a:rPr lang="zh-TW" altLang="en-US" dirty="0" smtClean="0"/>
              <a:t>）</a:t>
            </a:r>
            <a:endParaRPr lang="zh-TW" altLang="en-US" dirty="0"/>
          </a:p>
        </p:txBody>
      </p:sp>
    </p:spTree>
    <p:extLst>
      <p:ext uri="{BB962C8B-B14F-4D97-AF65-F5344CB8AC3E}">
        <p14:creationId xmlns:p14="http://schemas.microsoft.com/office/powerpoint/2010/main" val="2429249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論文寫作之所以不容易複製化教學 </a:t>
            </a:r>
            <a:r>
              <a:rPr lang="en-US" altLang="zh-TW" dirty="0" smtClean="0"/>
              <a:t>…</a:t>
            </a:r>
            <a:r>
              <a:rPr lang="zh-TW" altLang="en-US" dirty="0" smtClean="0"/>
              <a:t> </a:t>
            </a:r>
            <a:endParaRPr lang="zh-TW" altLang="en-US" dirty="0"/>
          </a:p>
        </p:txBody>
      </p:sp>
      <p:sp>
        <p:nvSpPr>
          <p:cNvPr id="5" name="內容版面配置區 4"/>
          <p:cNvSpPr>
            <a:spLocks noGrp="1"/>
          </p:cNvSpPr>
          <p:nvPr>
            <p:ph idx="1"/>
          </p:nvPr>
        </p:nvSpPr>
        <p:spPr/>
        <p:txBody>
          <a:bodyPr/>
          <a:lstStyle/>
          <a:p>
            <a:pPr marL="0" indent="0">
              <a:buNone/>
            </a:pPr>
            <a:endParaRPr lang="en-US" altLang="zh-TW" dirty="0" smtClean="0"/>
          </a:p>
          <a:p>
            <a:endParaRPr lang="en-US" altLang="zh-TW" dirty="0"/>
          </a:p>
          <a:p>
            <a:r>
              <a:rPr lang="zh-TW" altLang="en-US" dirty="0" smtClean="0"/>
              <a:t>無法展演寫作者找問題時的辛苦</a:t>
            </a:r>
            <a:endParaRPr lang="en-US" altLang="zh-TW" dirty="0"/>
          </a:p>
          <a:p>
            <a:r>
              <a:rPr lang="zh-TW" altLang="en-US" dirty="0" smtClean="0"/>
              <a:t> 每個領域</a:t>
            </a:r>
            <a:r>
              <a:rPr lang="en-US" altLang="zh-TW" dirty="0" smtClean="0"/>
              <a:t>/</a:t>
            </a:r>
            <a:r>
              <a:rPr lang="zh-TW" altLang="en-US" dirty="0" smtClean="0"/>
              <a:t>老師的寫作「審美」不太一樣</a:t>
            </a:r>
            <a:endParaRPr lang="en-US" altLang="zh-TW" dirty="0" smtClean="0"/>
          </a:p>
        </p:txBody>
      </p:sp>
    </p:spTree>
    <p:extLst>
      <p:ext uri="{BB962C8B-B14F-4D97-AF65-F5344CB8AC3E}">
        <p14:creationId xmlns:p14="http://schemas.microsoft.com/office/powerpoint/2010/main" val="121774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碩班階段可以處理的問題</a:t>
            </a:r>
            <a:endParaRPr lang="zh-TW" altLang="en-US" dirty="0"/>
          </a:p>
        </p:txBody>
      </p:sp>
      <p:sp>
        <p:nvSpPr>
          <p:cNvPr id="3" name="內容版面配置區 2"/>
          <p:cNvSpPr>
            <a:spLocks noGrp="1"/>
          </p:cNvSpPr>
          <p:nvPr>
            <p:ph idx="1"/>
          </p:nvPr>
        </p:nvSpPr>
        <p:spPr/>
        <p:txBody>
          <a:bodyPr>
            <a:normAutofit/>
          </a:bodyPr>
          <a:lstStyle/>
          <a:p>
            <a:r>
              <a:rPr lang="zh-TW" altLang="en-US" dirty="0" smtClean="0"/>
              <a:t> 大學、碩班、博班學什麼？</a:t>
            </a:r>
            <a:endParaRPr lang="en-US" altLang="zh-TW" dirty="0" smtClean="0"/>
          </a:p>
          <a:p>
            <a:pPr lvl="1"/>
            <a:r>
              <a:rPr lang="zh-TW" altLang="en-US" dirty="0" smtClean="0"/>
              <a:t>大學學</a:t>
            </a:r>
            <a:r>
              <a:rPr lang="zh-TW" altLang="en-US" b="1" u="sng" dirty="0" smtClean="0"/>
              <a:t>價值判斷</a:t>
            </a:r>
          </a:p>
          <a:p>
            <a:pPr lvl="1"/>
            <a:r>
              <a:rPr lang="zh-TW" altLang="en-US" dirty="0" smtClean="0"/>
              <a:t>碩班學</a:t>
            </a:r>
            <a:r>
              <a:rPr lang="zh-TW" altLang="en-US" b="1" u="sng" dirty="0" smtClean="0"/>
              <a:t>解決問題</a:t>
            </a:r>
          </a:p>
          <a:p>
            <a:pPr lvl="1"/>
            <a:r>
              <a:rPr lang="zh-TW" altLang="en-US" dirty="0" smtClean="0"/>
              <a:t>博班學</a:t>
            </a:r>
            <a:r>
              <a:rPr lang="zh-TW" altLang="en-US" b="1" u="sng" dirty="0" smtClean="0"/>
              <a:t>發現問題</a:t>
            </a:r>
          </a:p>
          <a:p>
            <a:r>
              <a:rPr lang="zh-TW" altLang="en-US" dirty="0"/>
              <a:t> </a:t>
            </a:r>
            <a:r>
              <a:rPr lang="zh-TW" altLang="en-US" dirty="0" smtClean="0"/>
              <a:t>就政治學來</a:t>
            </a:r>
            <a:r>
              <a:rPr lang="zh-TW" altLang="en-US" dirty="0"/>
              <a:t>講</a:t>
            </a:r>
            <a:r>
              <a:rPr lang="zh-TW" altLang="en-US" dirty="0" smtClean="0"/>
              <a:t>，較常處理的問題是：</a:t>
            </a:r>
            <a:endParaRPr lang="en-US" altLang="zh-TW" dirty="0" smtClean="0"/>
          </a:p>
          <a:p>
            <a:pPr lvl="1"/>
            <a:r>
              <a:rPr lang="zh-TW" altLang="en-US" dirty="0" smtClean="0"/>
              <a:t> 概念定義、主題探索、現象描述：處理</a:t>
            </a:r>
            <a:r>
              <a:rPr lang="zh-TW" altLang="en-US" dirty="0"/>
              <a:t> </a:t>
            </a:r>
            <a:r>
              <a:rPr lang="en-US" altLang="zh-TW" b="1" u="sng" dirty="0" smtClean="0">
                <a:solidFill>
                  <a:srgbClr val="FF0000"/>
                </a:solidFill>
              </a:rPr>
              <a:t>What</a:t>
            </a:r>
            <a:r>
              <a:rPr lang="zh-TW" altLang="en-US" dirty="0" smtClean="0"/>
              <a:t> 的問題。</a:t>
            </a:r>
            <a:endParaRPr lang="en-US" altLang="zh-TW" dirty="0" smtClean="0"/>
          </a:p>
          <a:p>
            <a:pPr lvl="1"/>
            <a:r>
              <a:rPr lang="zh-TW" altLang="en-US" dirty="0" smtClean="0"/>
              <a:t> 因果關係</a:t>
            </a:r>
            <a:r>
              <a:rPr lang="en-US" altLang="zh-TW" dirty="0"/>
              <a:t>(</a:t>
            </a:r>
            <a:r>
              <a:rPr lang="en-US" altLang="zh-TW" dirty="0" smtClean="0"/>
              <a:t>causality)</a:t>
            </a:r>
            <a:r>
              <a:rPr lang="zh-TW" altLang="en-US" dirty="0" smtClean="0"/>
              <a:t>、因果關聯</a:t>
            </a:r>
            <a:r>
              <a:rPr lang="en-US" altLang="zh-TW" dirty="0" smtClean="0"/>
              <a:t>(correlation)</a:t>
            </a:r>
            <a:r>
              <a:rPr lang="zh-TW" altLang="en-US" dirty="0" smtClean="0"/>
              <a:t>、虛假關係所遺漏之變項：處理 </a:t>
            </a:r>
            <a:r>
              <a:rPr lang="en-US" altLang="zh-TW" b="1" u="sng" dirty="0" smtClean="0">
                <a:solidFill>
                  <a:srgbClr val="FF0000"/>
                </a:solidFill>
              </a:rPr>
              <a:t>Why</a:t>
            </a:r>
            <a:r>
              <a:rPr lang="zh-TW" altLang="en-US" dirty="0" smtClean="0"/>
              <a:t> 的問題。</a:t>
            </a:r>
            <a:endParaRPr lang="en-US" altLang="zh-TW" dirty="0" smtClean="0"/>
          </a:p>
          <a:p>
            <a:r>
              <a:rPr lang="zh-TW" altLang="en-US" dirty="0" smtClean="0"/>
              <a:t> 就政治學來講，不常處理的問題是：</a:t>
            </a:r>
            <a:endParaRPr lang="en-US" altLang="zh-TW" dirty="0" smtClean="0"/>
          </a:p>
          <a:p>
            <a:pPr lvl="1"/>
            <a:r>
              <a:rPr lang="zh-TW" altLang="en-US" dirty="0" smtClean="0"/>
              <a:t> 預測性的問題：</a:t>
            </a:r>
            <a:r>
              <a:rPr lang="en-US" altLang="zh-TW" b="1" u="sng" dirty="0" smtClean="0">
                <a:solidFill>
                  <a:srgbClr val="FF0000"/>
                </a:solidFill>
              </a:rPr>
              <a:t>How</a:t>
            </a:r>
            <a:r>
              <a:rPr lang="zh-TW" altLang="en-US" dirty="0" smtClean="0"/>
              <a:t> 的問題。</a:t>
            </a:r>
            <a:endParaRPr lang="zh-TW" altLang="en-US" dirty="0"/>
          </a:p>
          <a:p>
            <a:endParaRPr lang="zh-TW" altLang="en-US" dirty="0"/>
          </a:p>
        </p:txBody>
      </p:sp>
    </p:spTree>
    <p:extLst>
      <p:ext uri="{BB962C8B-B14F-4D97-AF65-F5344CB8AC3E}">
        <p14:creationId xmlns:p14="http://schemas.microsoft.com/office/powerpoint/2010/main" val="172012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 記錄自己尋找</a:t>
            </a:r>
            <a:r>
              <a:rPr lang="zh-TW" altLang="zh-TW" dirty="0" smtClean="0"/>
              <a:t>問題意識</a:t>
            </a:r>
            <a:r>
              <a:rPr lang="zh-TW" altLang="en-US" dirty="0" smtClean="0"/>
              <a:t>的動機</a:t>
            </a:r>
            <a:endParaRPr lang="en-US" altLang="zh-TW" dirty="0" smtClean="0"/>
          </a:p>
          <a:p>
            <a:r>
              <a:rPr lang="zh-TW" altLang="en-US" dirty="0" smtClean="0"/>
              <a:t> </a:t>
            </a:r>
            <a:r>
              <a:rPr lang="zh-TW" altLang="en-US" dirty="0" smtClean="0">
                <a:solidFill>
                  <a:schemeClr val="tx1"/>
                </a:solidFill>
              </a:rPr>
              <a:t>問</a:t>
            </a:r>
            <a:r>
              <a:rPr lang="zh-TW" altLang="en-US" dirty="0">
                <a:solidFill>
                  <a:schemeClr val="tx1"/>
                </a:solidFill>
              </a:rPr>
              <a:t>的問題常被老師打槍 </a:t>
            </a:r>
            <a:r>
              <a:rPr lang="en-US" altLang="zh-TW" dirty="0">
                <a:solidFill>
                  <a:schemeClr val="tx1"/>
                </a:solidFill>
              </a:rPr>
              <a:t>- </a:t>
            </a:r>
            <a:r>
              <a:rPr lang="zh-TW" altLang="en-US" dirty="0">
                <a:solidFill>
                  <a:schemeClr val="tx1"/>
                </a:solidFill>
              </a:rPr>
              <a:t>找問題的經驗</a:t>
            </a:r>
            <a:r>
              <a:rPr lang="zh-TW" altLang="en-US" dirty="0" smtClean="0">
                <a:solidFill>
                  <a:schemeClr val="tx1"/>
                </a:solidFill>
              </a:rPr>
              <a:t>歸納</a:t>
            </a:r>
            <a:endParaRPr lang="en-US" altLang="zh-TW" dirty="0" smtClean="0">
              <a:solidFill>
                <a:schemeClr val="tx1"/>
              </a:solidFill>
            </a:endParaRPr>
          </a:p>
          <a:p>
            <a:r>
              <a:rPr lang="zh-TW" altLang="en-US" dirty="0" smtClean="0"/>
              <a:t> </a:t>
            </a:r>
            <a:r>
              <a:rPr lang="zh-TW" altLang="en-US" dirty="0" smtClean="0">
                <a:solidFill>
                  <a:schemeClr val="tx1"/>
                </a:solidFill>
              </a:rPr>
              <a:t>問題意識總結</a:t>
            </a:r>
            <a:r>
              <a:rPr lang="zh-TW" altLang="en-US" dirty="0">
                <a:solidFill>
                  <a:schemeClr val="tx1"/>
                </a:solidFill>
              </a:rPr>
              <a:t>：基於認知衝突而產生的</a:t>
            </a:r>
            <a:r>
              <a:rPr lang="zh-TW" altLang="en-US" dirty="0" smtClean="0">
                <a:solidFill>
                  <a:schemeClr val="tx1"/>
                </a:solidFill>
              </a:rPr>
              <a:t>困惑</a:t>
            </a:r>
            <a:endParaRPr lang="en-US" altLang="zh-TW" dirty="0" smtClean="0">
              <a:solidFill>
                <a:schemeClr val="tx1"/>
              </a:solidFill>
            </a:endParaRPr>
          </a:p>
          <a:p>
            <a:r>
              <a:rPr lang="zh-TW" altLang="en-US" dirty="0" smtClean="0"/>
              <a:t> 問題意識如何培養？</a:t>
            </a:r>
            <a:endParaRPr lang="en-US" altLang="zh-TW" dirty="0" smtClean="0"/>
          </a:p>
          <a:p>
            <a:r>
              <a:rPr lang="zh-TW" altLang="en-US" dirty="0" smtClean="0"/>
              <a:t> 碩班階段可以處理</a:t>
            </a:r>
            <a:r>
              <a:rPr lang="zh-TW" altLang="en-US" dirty="0"/>
              <a:t>的</a:t>
            </a:r>
            <a:r>
              <a:rPr lang="zh-TW" altLang="en-US" dirty="0" smtClean="0"/>
              <a:t>問題</a:t>
            </a:r>
            <a:endParaRPr lang="en-US" altLang="zh-TW" dirty="0" smtClean="0"/>
          </a:p>
          <a:p>
            <a:r>
              <a:rPr lang="zh-TW" altLang="en-US" dirty="0" smtClean="0"/>
              <a:t> </a:t>
            </a:r>
            <a:r>
              <a:rPr lang="en-US" altLang="zh-TW" b="1" dirty="0">
                <a:solidFill>
                  <a:srgbClr val="FF0000"/>
                </a:solidFill>
              </a:rPr>
              <a:t>P</a:t>
            </a:r>
            <a:r>
              <a:rPr lang="en-US" altLang="zh-TW" b="1" dirty="0" smtClean="0">
                <a:solidFill>
                  <a:srgbClr val="FF0000"/>
                </a:solidFill>
              </a:rPr>
              <a:t>roposal</a:t>
            </a:r>
            <a:r>
              <a:rPr lang="zh-TW" altLang="en-US" b="1" dirty="0" smtClean="0">
                <a:solidFill>
                  <a:srgbClr val="FF0000"/>
                </a:solidFill>
              </a:rPr>
              <a:t>應包含的元素</a:t>
            </a:r>
            <a:endParaRPr lang="en-US" altLang="zh-TW" b="1" dirty="0" smtClean="0">
              <a:solidFill>
                <a:srgbClr val="FF0000"/>
              </a:solidFill>
            </a:endParaRPr>
          </a:p>
          <a:p>
            <a:r>
              <a:rPr lang="zh-TW" altLang="en-US" dirty="0" smtClean="0"/>
              <a:t> 與</a:t>
            </a:r>
            <a:r>
              <a:rPr lang="zh-TW" altLang="en-US" dirty="0"/>
              <a:t>指導</a:t>
            </a:r>
            <a:r>
              <a:rPr lang="zh-TW" altLang="en-US" dirty="0" smtClean="0"/>
              <a:t>老師結緣</a:t>
            </a:r>
            <a:r>
              <a:rPr lang="en-US" altLang="zh-TW" dirty="0" smtClean="0"/>
              <a:t>-</a:t>
            </a:r>
            <a:r>
              <a:rPr lang="zh-TW" altLang="en-US" dirty="0"/>
              <a:t>我自己的</a:t>
            </a:r>
            <a:r>
              <a:rPr lang="zh-TW" altLang="en-US" dirty="0" smtClean="0"/>
              <a:t>經驗</a:t>
            </a:r>
            <a:endParaRPr lang="en-US" altLang="zh-TW" dirty="0" smtClean="0"/>
          </a:p>
          <a:p>
            <a:r>
              <a:rPr lang="zh-TW" altLang="en-US" dirty="0" smtClean="0"/>
              <a:t> 寫</a:t>
            </a:r>
            <a:r>
              <a:rPr lang="en-US" altLang="zh-TW" dirty="0" smtClean="0"/>
              <a:t>Proposal</a:t>
            </a:r>
            <a:r>
              <a:rPr lang="zh-TW" altLang="en-US" dirty="0"/>
              <a:t>要注意的細節</a:t>
            </a:r>
            <a:r>
              <a:rPr lang="zh-TW" altLang="en-US" dirty="0" smtClean="0"/>
              <a:t>建議</a:t>
            </a:r>
            <a:endParaRPr lang="en-US" altLang="zh-TW" dirty="0" smtClean="0"/>
          </a:p>
          <a:p>
            <a:r>
              <a:rPr lang="zh-TW" altLang="en-US" dirty="0" smtClean="0"/>
              <a:t> 現在</a:t>
            </a:r>
            <a:r>
              <a:rPr lang="zh-TW" altLang="en-US" dirty="0"/>
              <a:t>還在</a:t>
            </a:r>
            <a:r>
              <a:rPr lang="zh-TW" altLang="en-US" dirty="0" smtClean="0"/>
              <a:t>努力</a:t>
            </a:r>
            <a:r>
              <a:rPr lang="en-US" altLang="zh-TW" dirty="0" smtClean="0"/>
              <a:t>-</a:t>
            </a:r>
            <a:r>
              <a:rPr lang="zh-TW" altLang="en-US" dirty="0"/>
              <a:t>研究方法的鍛鍊（念博</a:t>
            </a:r>
            <a:r>
              <a:rPr lang="zh-TW" altLang="en-US" dirty="0" smtClean="0"/>
              <a:t>班</a:t>
            </a:r>
            <a:r>
              <a:rPr lang="zh-TW" altLang="en-US" dirty="0"/>
              <a:t>的</a:t>
            </a:r>
            <a:r>
              <a:rPr lang="zh-TW" altLang="en-US" dirty="0" smtClean="0"/>
              <a:t>動機</a:t>
            </a:r>
            <a:r>
              <a:rPr lang="zh-TW" altLang="en-US" dirty="0"/>
              <a:t>）</a:t>
            </a:r>
            <a:endParaRPr lang="en-US" altLang="zh-TW" dirty="0" smtClean="0"/>
          </a:p>
        </p:txBody>
      </p:sp>
    </p:spTree>
    <p:extLst>
      <p:ext uri="{BB962C8B-B14F-4D97-AF65-F5344CB8AC3E}">
        <p14:creationId xmlns:p14="http://schemas.microsoft.com/office/powerpoint/2010/main" val="1455421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Proposal</a:t>
            </a:r>
            <a:r>
              <a:rPr lang="zh-TW" altLang="en-US" dirty="0"/>
              <a:t>應</a:t>
            </a:r>
            <a:r>
              <a:rPr lang="zh-TW" altLang="en-US" dirty="0" smtClean="0"/>
              <a:t>包含的元素</a:t>
            </a:r>
            <a:endParaRPr lang="zh-TW" altLang="en-US" dirty="0"/>
          </a:p>
        </p:txBody>
      </p:sp>
      <p:sp>
        <p:nvSpPr>
          <p:cNvPr id="3" name="內容版面配置區 2"/>
          <p:cNvSpPr>
            <a:spLocks noGrp="1"/>
          </p:cNvSpPr>
          <p:nvPr>
            <p:ph idx="1"/>
          </p:nvPr>
        </p:nvSpPr>
        <p:spPr/>
        <p:txBody>
          <a:bodyPr>
            <a:normAutofit/>
          </a:bodyPr>
          <a:lstStyle/>
          <a:p>
            <a:r>
              <a:rPr lang="zh-TW" altLang="en-US" dirty="0" smtClean="0"/>
              <a:t> 研究</a:t>
            </a:r>
            <a:r>
              <a:rPr lang="zh-TW" altLang="en-US" dirty="0"/>
              <a:t>動機跟</a:t>
            </a:r>
            <a:r>
              <a:rPr lang="zh-TW" altLang="en-US" dirty="0" smtClean="0"/>
              <a:t>目的</a:t>
            </a:r>
            <a:endParaRPr lang="en-US" altLang="zh-TW" dirty="0"/>
          </a:p>
          <a:p>
            <a:pPr lvl="1"/>
            <a:r>
              <a:rPr lang="zh-TW" altLang="en-US" dirty="0" smtClean="0"/>
              <a:t> 描述現狀提出</a:t>
            </a:r>
            <a:r>
              <a:rPr lang="zh-TW" altLang="en-US" dirty="0"/>
              <a:t>問題：</a:t>
            </a:r>
            <a:r>
              <a:rPr lang="en-US" altLang="zh-TW" dirty="0"/>
              <a:t>To sense a </a:t>
            </a:r>
            <a:r>
              <a:rPr lang="en-US" altLang="zh-TW" dirty="0" smtClean="0"/>
              <a:t>problem</a:t>
            </a:r>
          </a:p>
          <a:p>
            <a:pPr lvl="1"/>
            <a:r>
              <a:rPr lang="zh-TW" altLang="en-US" dirty="0" smtClean="0"/>
              <a:t> 凝</a:t>
            </a:r>
            <a:r>
              <a:rPr lang="zh-TW" altLang="en-US" dirty="0"/>
              <a:t>鍊問題：研究動機藏在這裡，指出過往論者們所做過的研究論點與</a:t>
            </a:r>
            <a:r>
              <a:rPr lang="zh-TW" altLang="en-US" dirty="0" smtClean="0"/>
              <a:t>結果合理與不合理處。</a:t>
            </a:r>
            <a:endParaRPr lang="en-US" altLang="zh-TW" dirty="0"/>
          </a:p>
          <a:p>
            <a:pPr lvl="1"/>
            <a:r>
              <a:rPr lang="zh-TW" altLang="en-US" dirty="0" smtClean="0"/>
              <a:t> 設定課題</a:t>
            </a:r>
            <a:r>
              <a:rPr lang="en-US" altLang="zh-TW" dirty="0" smtClean="0"/>
              <a:t>-</a:t>
            </a:r>
            <a:r>
              <a:rPr lang="zh-TW" altLang="en-US" dirty="0" smtClean="0"/>
              <a:t>研究目的：</a:t>
            </a:r>
            <a:r>
              <a:rPr lang="en-US" altLang="zh-TW" dirty="0" smtClean="0"/>
              <a:t>To </a:t>
            </a:r>
            <a:r>
              <a:rPr lang="en-US" altLang="zh-TW" dirty="0"/>
              <a:t>sense the </a:t>
            </a:r>
            <a:r>
              <a:rPr lang="en-US" altLang="zh-TW" dirty="0" smtClean="0"/>
              <a:t>problem</a:t>
            </a:r>
            <a:r>
              <a:rPr lang="zh-TW" altLang="en-US" dirty="0" smtClean="0"/>
              <a:t>。</a:t>
            </a:r>
            <a:r>
              <a:rPr lang="zh-TW" altLang="en-US" dirty="0"/>
              <a:t>鎖定造成該問題的可能原因，指出可從某個角度、層面</a:t>
            </a:r>
            <a:r>
              <a:rPr lang="zh-TW" altLang="en-US" dirty="0" smtClean="0"/>
              <a:t>切入討論問題。</a:t>
            </a:r>
            <a:r>
              <a:rPr lang="en-US" altLang="zh-TW" dirty="0" smtClean="0"/>
              <a:t>EX</a:t>
            </a:r>
            <a:r>
              <a:rPr lang="zh-TW" altLang="en-US" dirty="0" smtClean="0"/>
              <a:t>：從內部角度討論烏克蘭的鐘擺效應。</a:t>
            </a:r>
            <a:endParaRPr lang="en-US" altLang="zh-TW" dirty="0" smtClean="0"/>
          </a:p>
          <a:p>
            <a:r>
              <a:rPr lang="zh-TW" altLang="en-US" dirty="0" smtClean="0"/>
              <a:t> 理論上看</a:t>
            </a:r>
            <a:r>
              <a:rPr lang="zh-TW" altLang="en-US" dirty="0"/>
              <a:t>完研究動機與</a:t>
            </a:r>
            <a:r>
              <a:rPr lang="zh-TW" altLang="en-US" dirty="0" smtClean="0"/>
              <a:t>目的</a:t>
            </a:r>
            <a:r>
              <a:rPr lang="zh-TW" altLang="en-US" dirty="0"/>
              <a:t>就會</a:t>
            </a:r>
            <a:r>
              <a:rPr lang="zh-TW" altLang="en-US" dirty="0" smtClean="0"/>
              <a:t>知道</a:t>
            </a:r>
            <a:r>
              <a:rPr lang="zh-TW" altLang="en-US" dirty="0"/>
              <a:t>：</a:t>
            </a:r>
          </a:p>
          <a:p>
            <a:pPr lvl="1"/>
            <a:r>
              <a:rPr lang="zh-TW" altLang="en-US" dirty="0" smtClean="0"/>
              <a:t> 你</a:t>
            </a:r>
            <a:r>
              <a:rPr lang="zh-TW" altLang="en-US" dirty="0"/>
              <a:t>為什麼要做這個研究？</a:t>
            </a:r>
          </a:p>
          <a:p>
            <a:pPr lvl="1"/>
            <a:r>
              <a:rPr lang="zh-TW" altLang="en-US" dirty="0" smtClean="0"/>
              <a:t> 這個</a:t>
            </a:r>
            <a:r>
              <a:rPr lang="zh-TW" altLang="en-US" dirty="0"/>
              <a:t>研究想要回答什麼問題？ </a:t>
            </a:r>
          </a:p>
          <a:p>
            <a:endParaRPr lang="en-US" altLang="zh-TW" dirty="0"/>
          </a:p>
        </p:txBody>
      </p:sp>
      <p:sp>
        <p:nvSpPr>
          <p:cNvPr id="4" name="文字方塊 3"/>
          <p:cNvSpPr txBox="1"/>
          <p:nvPr/>
        </p:nvSpPr>
        <p:spPr>
          <a:xfrm>
            <a:off x="718128" y="2281382"/>
            <a:ext cx="593436" cy="2062103"/>
          </a:xfrm>
          <a:prstGeom prst="rect">
            <a:avLst/>
          </a:prstGeom>
          <a:solidFill>
            <a:srgbClr val="1B99AD"/>
          </a:solidFill>
        </p:spPr>
        <p:txBody>
          <a:bodyPr wrap="square" rtlCol="0">
            <a:spAutoFit/>
          </a:bodyPr>
          <a:lstStyle/>
          <a:p>
            <a:r>
              <a:rPr lang="zh-TW" altLang="en-US" sz="3200" b="1" dirty="0" smtClean="0">
                <a:solidFill>
                  <a:schemeClr val="bg1"/>
                </a:solidFill>
                <a:latin typeface="微軟正黑體" panose="020B0604030504040204" pitchFamily="34" charset="-120"/>
                <a:ea typeface="微軟正黑體" panose="020B0604030504040204" pitchFamily="34" charset="-120"/>
              </a:rPr>
              <a:t>問題意識</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0694554" y="2590801"/>
            <a:ext cx="453737" cy="1754326"/>
          </a:xfrm>
          <a:prstGeom prst="rect">
            <a:avLst/>
          </a:prstGeom>
          <a:solidFill>
            <a:srgbClr val="1B99AD"/>
          </a:solidFill>
        </p:spPr>
        <p:txBody>
          <a:bodyPr wrap="square" rtlCol="0">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文獻回顧摘要</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25700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Proposal</a:t>
            </a:r>
            <a:r>
              <a:rPr lang="zh-TW" altLang="en-US" dirty="0"/>
              <a:t>應包含的元素</a:t>
            </a:r>
          </a:p>
        </p:txBody>
      </p:sp>
      <p:sp>
        <p:nvSpPr>
          <p:cNvPr id="3" name="內容版面配置區 2"/>
          <p:cNvSpPr>
            <a:spLocks noGrp="1"/>
          </p:cNvSpPr>
          <p:nvPr>
            <p:ph idx="1"/>
          </p:nvPr>
        </p:nvSpPr>
        <p:spPr/>
        <p:txBody>
          <a:bodyPr/>
          <a:lstStyle/>
          <a:p>
            <a:r>
              <a:rPr lang="zh-TW" altLang="en-US" dirty="0" smtClean="0"/>
              <a:t> 文獻回顧</a:t>
            </a:r>
            <a:endParaRPr lang="en-US" altLang="zh-TW" dirty="0" smtClean="0"/>
          </a:p>
          <a:p>
            <a:pPr lvl="1"/>
            <a:r>
              <a:rPr lang="zh-TW" altLang="en-US" dirty="0" smtClean="0"/>
              <a:t> 這個</a:t>
            </a:r>
            <a:r>
              <a:rPr lang="zh-TW" altLang="en-US" dirty="0"/>
              <a:t>問題有誰回答過</a:t>
            </a:r>
            <a:r>
              <a:rPr lang="zh-TW" altLang="en-US" dirty="0" smtClean="0"/>
              <a:t>？</a:t>
            </a:r>
            <a:endParaRPr lang="en-US" altLang="zh-TW" dirty="0" smtClean="0"/>
          </a:p>
          <a:p>
            <a:pPr lvl="2"/>
            <a:r>
              <a:rPr lang="en-US" altLang="zh-TW" dirty="0" smtClean="0"/>
              <a:t>A</a:t>
            </a:r>
            <a:r>
              <a:rPr lang="zh-TW" altLang="en-US" dirty="0" smtClean="0"/>
              <a:t>學者認為 </a:t>
            </a:r>
            <a:r>
              <a:rPr lang="en-US" altLang="zh-TW" dirty="0" smtClean="0"/>
              <a:t>…</a:t>
            </a:r>
            <a:r>
              <a:rPr lang="zh-TW" altLang="en-US" dirty="0"/>
              <a:t> </a:t>
            </a:r>
            <a:endParaRPr lang="en-US" altLang="zh-TW" dirty="0" smtClean="0"/>
          </a:p>
          <a:p>
            <a:pPr lvl="2"/>
            <a:r>
              <a:rPr lang="en-US" altLang="zh-TW" dirty="0" smtClean="0"/>
              <a:t>B</a:t>
            </a:r>
            <a:r>
              <a:rPr lang="zh-TW" altLang="en-US" dirty="0" smtClean="0"/>
              <a:t>學者認為 </a:t>
            </a:r>
            <a:r>
              <a:rPr lang="en-US" altLang="zh-TW" dirty="0" smtClean="0"/>
              <a:t>…</a:t>
            </a:r>
          </a:p>
          <a:p>
            <a:pPr lvl="2"/>
            <a:r>
              <a:rPr lang="en-US" altLang="zh-TW" dirty="0" smtClean="0"/>
              <a:t>C</a:t>
            </a:r>
            <a:r>
              <a:rPr lang="zh-TW" altLang="en-US" dirty="0" smtClean="0"/>
              <a:t>學者認為 </a:t>
            </a:r>
            <a:r>
              <a:rPr lang="en-US" altLang="zh-TW" dirty="0" smtClean="0"/>
              <a:t>…</a:t>
            </a:r>
            <a:endParaRPr lang="zh-TW" altLang="en-US" dirty="0"/>
          </a:p>
          <a:p>
            <a:pPr lvl="1"/>
            <a:r>
              <a:rPr lang="zh-TW" altLang="en-US" dirty="0" smtClean="0"/>
              <a:t> 這些</a:t>
            </a:r>
            <a:r>
              <a:rPr lang="zh-TW" altLang="en-US" dirty="0"/>
              <a:t>觀點您是否同意</a:t>
            </a:r>
            <a:r>
              <a:rPr lang="zh-TW" altLang="en-US" dirty="0" smtClean="0"/>
              <a:t>？</a:t>
            </a:r>
            <a:endParaRPr lang="en-US" altLang="zh-TW" dirty="0" smtClean="0"/>
          </a:p>
          <a:p>
            <a:pPr lvl="2"/>
            <a:r>
              <a:rPr lang="zh-TW" altLang="en-US" dirty="0"/>
              <a:t> </a:t>
            </a:r>
            <a:r>
              <a:rPr lang="zh-TW" altLang="en-US" b="1" u="sng" dirty="0" smtClean="0"/>
              <a:t>可是</a:t>
            </a:r>
            <a:r>
              <a:rPr lang="zh-TW" altLang="en-US" dirty="0" smtClean="0"/>
              <a:t>，上述</a:t>
            </a:r>
            <a:r>
              <a:rPr lang="en-US" altLang="zh-TW" dirty="0" smtClean="0"/>
              <a:t>ABC</a:t>
            </a:r>
            <a:r>
              <a:rPr lang="zh-TW" altLang="en-US" dirty="0" smtClean="0"/>
              <a:t>的學者大多是從</a:t>
            </a:r>
            <a:r>
              <a:rPr lang="en-US" altLang="zh-TW" dirty="0" smtClean="0"/>
              <a:t>XX</a:t>
            </a:r>
            <a:r>
              <a:rPr lang="zh-TW" altLang="en-US" dirty="0" smtClean="0"/>
              <a:t>角度（</a:t>
            </a:r>
            <a:r>
              <a:rPr lang="en-US" altLang="zh-TW" dirty="0" smtClean="0"/>
              <a:t>EX:</a:t>
            </a:r>
            <a:r>
              <a:rPr lang="zh-TW" altLang="en-US" dirty="0" smtClean="0"/>
              <a:t> 體系、國際互動、國家、社會、個人），但這些角度有哪些不足之處，或是不合理之處，並進一步提出自己認為可能的討論方向或是觀點。</a:t>
            </a:r>
            <a:endParaRPr lang="en-US" altLang="zh-TW" dirty="0" smtClean="0"/>
          </a:p>
          <a:p>
            <a:pPr lvl="1"/>
            <a:r>
              <a:rPr lang="zh-TW" altLang="en-US" dirty="0" smtClean="0"/>
              <a:t> 文獻</a:t>
            </a:r>
            <a:r>
              <a:rPr lang="zh-TW" altLang="en-US" dirty="0"/>
              <a:t>回顧結束</a:t>
            </a:r>
            <a:r>
              <a:rPr lang="zh-TW" altLang="en-US" dirty="0" smtClean="0"/>
              <a:t>後形成假設、待證成的觀點</a:t>
            </a:r>
            <a:endParaRPr lang="en-US" altLang="zh-TW" dirty="0" smtClean="0"/>
          </a:p>
        </p:txBody>
      </p:sp>
    </p:spTree>
    <p:extLst>
      <p:ext uri="{BB962C8B-B14F-4D97-AF65-F5344CB8AC3E}">
        <p14:creationId xmlns:p14="http://schemas.microsoft.com/office/powerpoint/2010/main" val="3938843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Proposal</a:t>
            </a:r>
            <a:r>
              <a:rPr lang="zh-TW" altLang="en-US" dirty="0"/>
              <a:t>應包含的元素</a:t>
            </a:r>
          </a:p>
        </p:txBody>
      </p:sp>
      <p:sp>
        <p:nvSpPr>
          <p:cNvPr id="3" name="內容版面配置區 2"/>
          <p:cNvSpPr>
            <a:spLocks noGrp="1"/>
          </p:cNvSpPr>
          <p:nvPr>
            <p:ph idx="1"/>
          </p:nvPr>
        </p:nvSpPr>
        <p:spPr/>
        <p:txBody>
          <a:bodyPr>
            <a:normAutofit/>
          </a:bodyPr>
          <a:lstStyle/>
          <a:p>
            <a:r>
              <a:rPr lang="zh-TW" altLang="en-US" dirty="0" smtClean="0"/>
              <a:t> 研究</a:t>
            </a:r>
            <a:r>
              <a:rPr lang="zh-TW" altLang="en-US" dirty="0"/>
              <a:t>架構</a:t>
            </a:r>
          </a:p>
          <a:p>
            <a:pPr lvl="1"/>
            <a:r>
              <a:rPr lang="zh-TW" altLang="en-US" dirty="0" smtClean="0"/>
              <a:t> 描述</a:t>
            </a:r>
            <a:r>
              <a:rPr lang="zh-TW" altLang="en-US" dirty="0"/>
              <a:t>「變項」或「概念」之間的關係。</a:t>
            </a:r>
          </a:p>
          <a:p>
            <a:pPr lvl="1"/>
            <a:r>
              <a:rPr lang="zh-TW" altLang="en-US" dirty="0" smtClean="0"/>
              <a:t> 列出</a:t>
            </a:r>
            <a:r>
              <a:rPr lang="zh-TW" altLang="en-US" dirty="0"/>
              <a:t>自變項、中介變項、依變項之間的關係圖，</a:t>
            </a:r>
          </a:p>
          <a:p>
            <a:pPr lvl="1"/>
            <a:r>
              <a:rPr lang="zh-TW" altLang="en-US" dirty="0" smtClean="0"/>
              <a:t> 並</a:t>
            </a:r>
            <a:r>
              <a:rPr lang="zh-TW" altLang="en-US" dirty="0"/>
              <a:t>說明這些變項概念的「操作性定義」或意義</a:t>
            </a:r>
            <a:r>
              <a:rPr lang="zh-TW" altLang="en-US" dirty="0" smtClean="0"/>
              <a:t>。</a:t>
            </a:r>
            <a:endParaRPr lang="en-US" altLang="zh-TW" dirty="0" smtClean="0"/>
          </a:p>
          <a:p>
            <a:r>
              <a:rPr lang="zh-TW" altLang="en-US" dirty="0" smtClean="0"/>
              <a:t> 研究</a:t>
            </a:r>
            <a:r>
              <a:rPr lang="zh-TW" altLang="en-US" dirty="0"/>
              <a:t>（途徑）與方法：如何蒐集資料、分析資料</a:t>
            </a:r>
          </a:p>
          <a:p>
            <a:pPr lvl="1"/>
            <a:r>
              <a:rPr lang="zh-TW" altLang="en-US" dirty="0" smtClean="0"/>
              <a:t> 研究</a:t>
            </a:r>
            <a:r>
              <a:rPr lang="zh-TW" altLang="en-US" dirty="0"/>
              <a:t>途徑決定研究</a:t>
            </a:r>
            <a:r>
              <a:rPr lang="zh-TW" altLang="en-US" dirty="0" smtClean="0"/>
              <a:t>方法：統計、案例研究、實驗法（較少）</a:t>
            </a:r>
            <a:endParaRPr lang="en-US" altLang="zh-TW" dirty="0" smtClean="0"/>
          </a:p>
          <a:p>
            <a:pPr lvl="1"/>
            <a:r>
              <a:rPr lang="zh-TW" altLang="en-US" dirty="0"/>
              <a:t> </a:t>
            </a:r>
            <a:r>
              <a:rPr lang="zh-TW" altLang="en-US" dirty="0" smtClean="0"/>
              <a:t>我自己較常用的研究方法：</a:t>
            </a:r>
            <a:endParaRPr lang="en-US" altLang="zh-TW" dirty="0" smtClean="0"/>
          </a:p>
          <a:p>
            <a:pPr lvl="2"/>
            <a:r>
              <a:rPr lang="zh-TW" altLang="en-US" dirty="0"/>
              <a:t> </a:t>
            </a:r>
            <a:r>
              <a:rPr lang="zh-TW" altLang="en-US" dirty="0" smtClean="0"/>
              <a:t>案例</a:t>
            </a:r>
            <a:r>
              <a:rPr lang="zh-TW" altLang="en-US" dirty="0"/>
              <a:t>分析法：個案分析、少數個案分析或比較個案分析</a:t>
            </a:r>
            <a:r>
              <a:rPr lang="zh-TW" altLang="en-US" dirty="0" smtClean="0"/>
              <a:t>，文章</a:t>
            </a:r>
            <a:r>
              <a:rPr lang="zh-TW" altLang="en-US" dirty="0"/>
              <a:t>內容必須說明為何要使用這些個案。</a:t>
            </a:r>
          </a:p>
          <a:p>
            <a:pPr lvl="2"/>
            <a:r>
              <a:rPr lang="zh-TW" altLang="en-US" dirty="0"/>
              <a:t> </a:t>
            </a:r>
            <a:r>
              <a:rPr lang="zh-TW" altLang="en-US" dirty="0" smtClean="0"/>
              <a:t>歷史</a:t>
            </a:r>
            <a:r>
              <a:rPr lang="zh-TW" altLang="en-US" dirty="0"/>
              <a:t>研究</a:t>
            </a:r>
            <a:r>
              <a:rPr lang="zh-TW" altLang="en-US" dirty="0" smtClean="0"/>
              <a:t>法（</a:t>
            </a:r>
            <a:r>
              <a:rPr lang="zh-TW" altLang="en-US" dirty="0"/>
              <a:t>追蹤法、路徑依循</a:t>
            </a:r>
            <a:r>
              <a:rPr lang="zh-TW" altLang="en-US" dirty="0" smtClean="0"/>
              <a:t>法）：說明</a:t>
            </a:r>
            <a:r>
              <a:rPr lang="zh-TW" altLang="en-US" dirty="0"/>
              <a:t>時間節點的劃分理由</a:t>
            </a:r>
            <a:r>
              <a:rPr lang="zh-TW" altLang="en-US" dirty="0" smtClean="0"/>
              <a:t>。</a:t>
            </a:r>
            <a:endParaRPr lang="en-US" altLang="zh-TW" dirty="0" smtClean="0"/>
          </a:p>
          <a:p>
            <a:pPr lvl="2"/>
            <a:r>
              <a:rPr lang="zh-TW" altLang="en-US" dirty="0" smtClean="0"/>
              <a:t> 文獻</a:t>
            </a:r>
            <a:r>
              <a:rPr lang="zh-TW" altLang="en-US" dirty="0"/>
              <a:t>分析法</a:t>
            </a:r>
            <a:r>
              <a:rPr lang="zh-TW" altLang="en-US" dirty="0" smtClean="0"/>
              <a:t>：說明</a:t>
            </a:r>
            <a:r>
              <a:rPr lang="zh-TW" altLang="en-US" dirty="0"/>
              <a:t>在哪蒐集資料並分析</a:t>
            </a:r>
            <a:r>
              <a:rPr lang="zh-TW" altLang="en-US" dirty="0" smtClean="0"/>
              <a:t>資料。</a:t>
            </a:r>
            <a:endParaRPr lang="zh-TW" altLang="en-US" dirty="0"/>
          </a:p>
          <a:p>
            <a:endParaRPr lang="zh-TW" altLang="en-US" dirty="0"/>
          </a:p>
        </p:txBody>
      </p:sp>
    </p:spTree>
    <p:extLst>
      <p:ext uri="{BB962C8B-B14F-4D97-AF65-F5344CB8AC3E}">
        <p14:creationId xmlns:p14="http://schemas.microsoft.com/office/powerpoint/2010/main" val="3358064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Proposal</a:t>
            </a:r>
            <a:r>
              <a:rPr lang="zh-TW" altLang="en-US" dirty="0"/>
              <a:t>應包含的元素</a:t>
            </a:r>
          </a:p>
        </p:txBody>
      </p:sp>
      <p:sp>
        <p:nvSpPr>
          <p:cNvPr id="3" name="內容版面配置區 2"/>
          <p:cNvSpPr>
            <a:spLocks noGrp="1"/>
          </p:cNvSpPr>
          <p:nvPr>
            <p:ph idx="1"/>
          </p:nvPr>
        </p:nvSpPr>
        <p:spPr/>
        <p:txBody>
          <a:bodyPr/>
          <a:lstStyle/>
          <a:p>
            <a:r>
              <a:rPr lang="zh-TW" altLang="en-US" dirty="0" smtClean="0"/>
              <a:t> 研究</a:t>
            </a:r>
            <a:r>
              <a:rPr lang="zh-TW" altLang="en-US" dirty="0"/>
              <a:t>限制</a:t>
            </a:r>
            <a:r>
              <a:rPr lang="zh-TW" altLang="en-US" dirty="0" smtClean="0"/>
              <a:t>：</a:t>
            </a:r>
            <a:endParaRPr lang="en-US" altLang="zh-TW" dirty="0"/>
          </a:p>
          <a:p>
            <a:pPr lvl="1"/>
            <a:r>
              <a:rPr lang="zh-TW" altLang="en-US" dirty="0" smtClean="0"/>
              <a:t> 本</a:t>
            </a:r>
            <a:r>
              <a:rPr lang="zh-TW" altLang="en-US" dirty="0"/>
              <a:t>研究無法處理到的</a:t>
            </a:r>
            <a:r>
              <a:rPr lang="zh-TW" altLang="en-US" dirty="0" smtClean="0"/>
              <a:t>資料</a:t>
            </a:r>
            <a:endParaRPr lang="en-US" altLang="zh-TW" dirty="0" smtClean="0"/>
          </a:p>
          <a:p>
            <a:pPr lvl="1"/>
            <a:r>
              <a:rPr lang="zh-TW" altLang="en-US" dirty="0" smtClean="0"/>
              <a:t> 想</a:t>
            </a:r>
            <a:r>
              <a:rPr lang="zh-TW" altLang="en-US" dirty="0"/>
              <a:t>用卻無沒有使用的研究方法有哪些</a:t>
            </a:r>
            <a:r>
              <a:rPr lang="zh-TW" altLang="en-US" dirty="0" smtClean="0"/>
              <a:t>？</a:t>
            </a:r>
            <a:endParaRPr lang="en-US" altLang="zh-TW" dirty="0" smtClean="0"/>
          </a:p>
          <a:p>
            <a:pPr lvl="1"/>
            <a:r>
              <a:rPr lang="zh-TW" altLang="en-US" dirty="0"/>
              <a:t> 提供</a:t>
            </a:r>
            <a:r>
              <a:rPr lang="zh-TW" altLang="en-US" dirty="0" smtClean="0"/>
              <a:t>之後想做類似主題的研究者的研究建議</a:t>
            </a:r>
            <a:endParaRPr lang="zh-TW" altLang="en-US" dirty="0"/>
          </a:p>
          <a:p>
            <a:r>
              <a:rPr lang="zh-TW" altLang="en-US" dirty="0" smtClean="0"/>
              <a:t> 論文</a:t>
            </a:r>
            <a:r>
              <a:rPr lang="zh-TW" altLang="en-US" dirty="0"/>
              <a:t>重點</a:t>
            </a:r>
            <a:r>
              <a:rPr lang="zh-TW" altLang="en-US" dirty="0" smtClean="0"/>
              <a:t>：</a:t>
            </a:r>
            <a:endParaRPr lang="en-US" altLang="zh-TW" dirty="0"/>
          </a:p>
          <a:p>
            <a:pPr lvl="1"/>
            <a:r>
              <a:rPr lang="zh-TW" altLang="en-US" dirty="0" smtClean="0"/>
              <a:t>預期</a:t>
            </a:r>
            <a:r>
              <a:rPr lang="zh-TW" altLang="en-US" dirty="0"/>
              <a:t>結果：強調欲證明的變項或概念之間的關係</a:t>
            </a:r>
            <a:r>
              <a:rPr lang="zh-TW" altLang="en-US" dirty="0" smtClean="0"/>
              <a:t>為何</a:t>
            </a:r>
            <a:endParaRPr lang="en-US" altLang="zh-TW" dirty="0" smtClean="0"/>
          </a:p>
          <a:p>
            <a:pPr lvl="1"/>
            <a:r>
              <a:rPr lang="zh-TW" altLang="en-US" dirty="0" smtClean="0"/>
              <a:t>各</a:t>
            </a:r>
            <a:r>
              <a:rPr lang="zh-TW" altLang="en-US" dirty="0"/>
              <a:t>章節內容</a:t>
            </a:r>
            <a:r>
              <a:rPr lang="zh-TW" altLang="en-US" dirty="0" smtClean="0"/>
              <a:t>概述</a:t>
            </a:r>
            <a:endParaRPr lang="en-US" altLang="zh-TW" dirty="0" smtClean="0"/>
          </a:p>
          <a:p>
            <a:r>
              <a:rPr lang="zh-TW" altLang="en-US" dirty="0"/>
              <a:t> </a:t>
            </a:r>
            <a:r>
              <a:rPr lang="zh-TW" altLang="en-US" dirty="0" smtClean="0"/>
              <a:t>參考文獻</a:t>
            </a:r>
            <a:endParaRPr lang="en-US" altLang="zh-TW" dirty="0" smtClean="0"/>
          </a:p>
          <a:p>
            <a:pPr marL="457200" lvl="1" indent="0">
              <a:buNone/>
            </a:pPr>
            <a:endParaRPr lang="zh-TW" altLang="en-US" dirty="0"/>
          </a:p>
          <a:p>
            <a:endParaRPr lang="zh-TW" altLang="en-US" dirty="0"/>
          </a:p>
        </p:txBody>
      </p:sp>
    </p:spTree>
    <p:extLst>
      <p:ext uri="{BB962C8B-B14F-4D97-AF65-F5344CB8AC3E}">
        <p14:creationId xmlns:p14="http://schemas.microsoft.com/office/powerpoint/2010/main" val="2291537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smtClean="0"/>
              <a:t> 記錄</a:t>
            </a:r>
            <a:r>
              <a:rPr lang="zh-TW" altLang="en-US" dirty="0"/>
              <a:t>自己尋找問題意識的動機</a:t>
            </a:r>
          </a:p>
          <a:p>
            <a:r>
              <a:rPr lang="zh-TW" altLang="en-US" dirty="0"/>
              <a:t> 問的問題常被老師打槍 </a:t>
            </a:r>
            <a:r>
              <a:rPr lang="en-US" altLang="zh-TW" dirty="0"/>
              <a:t>- </a:t>
            </a:r>
            <a:r>
              <a:rPr lang="zh-TW" altLang="en-US" dirty="0"/>
              <a:t>找問題的經驗歸納</a:t>
            </a:r>
          </a:p>
          <a:p>
            <a:r>
              <a:rPr lang="zh-TW" altLang="en-US" dirty="0"/>
              <a:t> 問題意識總結：基於認知衝突而產生的困惑</a:t>
            </a:r>
          </a:p>
          <a:p>
            <a:r>
              <a:rPr lang="zh-TW" altLang="en-US" dirty="0"/>
              <a:t> 問題意識如何培養？</a:t>
            </a:r>
          </a:p>
          <a:p>
            <a:r>
              <a:rPr lang="zh-TW" altLang="en-US" dirty="0"/>
              <a:t> 碩班階段可以處理的問題</a:t>
            </a:r>
          </a:p>
          <a:p>
            <a:r>
              <a:rPr lang="zh-TW" altLang="en-US" dirty="0"/>
              <a:t> </a:t>
            </a:r>
            <a:r>
              <a:rPr lang="en-US" altLang="zh-TW" dirty="0"/>
              <a:t>Proposal</a:t>
            </a:r>
            <a:r>
              <a:rPr lang="zh-TW" altLang="en-US" dirty="0"/>
              <a:t>應包含的元素</a:t>
            </a:r>
          </a:p>
          <a:p>
            <a:r>
              <a:rPr lang="zh-TW" altLang="en-US" dirty="0"/>
              <a:t> </a:t>
            </a:r>
            <a:r>
              <a:rPr lang="zh-TW" altLang="en-US" b="1" dirty="0">
                <a:solidFill>
                  <a:srgbClr val="FF0000"/>
                </a:solidFill>
              </a:rPr>
              <a:t>與指導老師結緣</a:t>
            </a:r>
            <a:r>
              <a:rPr lang="en-US" altLang="zh-TW" b="1" dirty="0">
                <a:solidFill>
                  <a:srgbClr val="FF0000"/>
                </a:solidFill>
              </a:rPr>
              <a:t>-</a:t>
            </a:r>
            <a:r>
              <a:rPr lang="zh-TW" altLang="en-US" b="1" dirty="0">
                <a:solidFill>
                  <a:srgbClr val="FF0000"/>
                </a:solidFill>
              </a:rPr>
              <a:t>我自己的經驗</a:t>
            </a:r>
          </a:p>
          <a:p>
            <a:r>
              <a:rPr lang="zh-TW" altLang="en-US" dirty="0"/>
              <a:t> </a:t>
            </a:r>
            <a:r>
              <a:rPr lang="zh-TW" altLang="en-US" dirty="0" smtClean="0"/>
              <a:t>寫</a:t>
            </a:r>
            <a:r>
              <a:rPr lang="en-US" altLang="zh-TW" dirty="0" smtClean="0"/>
              <a:t>Proposal</a:t>
            </a:r>
            <a:r>
              <a:rPr lang="zh-TW" altLang="en-US" dirty="0"/>
              <a:t>要注意的細節建議</a:t>
            </a:r>
          </a:p>
          <a:p>
            <a:r>
              <a:rPr lang="zh-TW" altLang="en-US" dirty="0"/>
              <a:t> 現在還在努力</a:t>
            </a:r>
            <a:r>
              <a:rPr lang="en-US" altLang="zh-TW" dirty="0"/>
              <a:t>-</a:t>
            </a:r>
            <a:r>
              <a:rPr lang="zh-TW" altLang="en-US" dirty="0"/>
              <a:t>研究方法的鍛鍊（念博班的動機）</a:t>
            </a:r>
          </a:p>
          <a:p>
            <a:endParaRPr lang="zh-TW" altLang="en-US" dirty="0"/>
          </a:p>
        </p:txBody>
      </p:sp>
    </p:spTree>
    <p:extLst>
      <p:ext uri="{BB962C8B-B14F-4D97-AF65-F5344CB8AC3E}">
        <p14:creationId xmlns:p14="http://schemas.microsoft.com/office/powerpoint/2010/main" val="1942154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與指導老師結緣</a:t>
            </a:r>
            <a:r>
              <a:rPr lang="en-US" altLang="zh-TW" dirty="0"/>
              <a:t>-</a:t>
            </a:r>
            <a:r>
              <a:rPr lang="zh-TW" altLang="en-US" dirty="0"/>
              <a:t>我自己的經驗</a:t>
            </a:r>
          </a:p>
        </p:txBody>
      </p:sp>
      <p:sp>
        <p:nvSpPr>
          <p:cNvPr id="3" name="內容版面配置區 2"/>
          <p:cNvSpPr>
            <a:spLocks noGrp="1"/>
          </p:cNvSpPr>
          <p:nvPr>
            <p:ph idx="1"/>
          </p:nvPr>
        </p:nvSpPr>
        <p:spPr/>
        <p:txBody>
          <a:bodyPr/>
          <a:lstStyle/>
          <a:p>
            <a:r>
              <a:rPr lang="zh-TW" altLang="en-US" dirty="0" smtClean="0"/>
              <a:t> 大學</a:t>
            </a:r>
            <a:r>
              <a:rPr lang="zh-TW" altLang="en-US" dirty="0"/>
              <a:t>時期</a:t>
            </a:r>
            <a:r>
              <a:rPr lang="zh-TW" altLang="en-US" dirty="0" smtClean="0"/>
              <a:t>確認碩班時期想要</a:t>
            </a:r>
            <a:r>
              <a:rPr lang="zh-TW" altLang="en-US" dirty="0"/>
              <a:t>修</a:t>
            </a:r>
            <a:r>
              <a:rPr lang="zh-TW" altLang="en-US" dirty="0" smtClean="0"/>
              <a:t>曾老師的課。</a:t>
            </a:r>
            <a:endParaRPr lang="en-US" altLang="zh-TW" dirty="0" smtClean="0"/>
          </a:p>
          <a:p>
            <a:r>
              <a:rPr lang="zh-TW" altLang="en-US" dirty="0"/>
              <a:t> </a:t>
            </a:r>
            <a:r>
              <a:rPr lang="zh-TW" altLang="en-US" dirty="0" smtClean="0"/>
              <a:t>閱讀老師的著作</a:t>
            </a:r>
            <a:endParaRPr lang="zh-TW" altLang="en-US" dirty="0"/>
          </a:p>
          <a:p>
            <a:r>
              <a:rPr lang="zh-TW" altLang="en-US" dirty="0" smtClean="0"/>
              <a:t> 碩</a:t>
            </a:r>
            <a:r>
              <a:rPr lang="zh-TW" altLang="en-US" dirty="0"/>
              <a:t>班</a:t>
            </a:r>
            <a:r>
              <a:rPr lang="zh-TW" altLang="en-US" dirty="0" smtClean="0"/>
              <a:t>一年級下學期開始</a:t>
            </a:r>
            <a:r>
              <a:rPr lang="zh-TW" altLang="en-US" dirty="0"/>
              <a:t>去上大曾老師的課程</a:t>
            </a:r>
            <a:r>
              <a:rPr lang="en-US" altLang="zh-TW" dirty="0"/>
              <a:t>-</a:t>
            </a:r>
            <a:r>
              <a:rPr lang="zh-TW" altLang="en-US" dirty="0"/>
              <a:t>政治經濟學套餐，包括：政治經濟學、國際政治經濟學、比較政治經濟學</a:t>
            </a:r>
          </a:p>
          <a:p>
            <a:r>
              <a:rPr lang="zh-TW" altLang="en-US" dirty="0" smtClean="0"/>
              <a:t> 確認</a:t>
            </a:r>
            <a:r>
              <a:rPr lang="zh-TW" altLang="en-US" dirty="0"/>
              <a:t>自己想要做什麼題目？</a:t>
            </a:r>
          </a:p>
          <a:p>
            <a:r>
              <a:rPr lang="zh-TW" altLang="en-US" dirty="0" smtClean="0"/>
              <a:t> 與</a:t>
            </a:r>
            <a:r>
              <a:rPr lang="zh-TW" altLang="en-US" dirty="0"/>
              <a:t>老師的領域是否相符？</a:t>
            </a:r>
          </a:p>
          <a:p>
            <a:r>
              <a:rPr lang="zh-TW" altLang="en-US" dirty="0" smtClean="0"/>
              <a:t> 帶</a:t>
            </a:r>
            <a:r>
              <a:rPr lang="zh-TW" altLang="en-US" dirty="0"/>
              <a:t>著自己的想法跟老師討論（類似與醫生討論病情的感覺</a:t>
            </a:r>
            <a:r>
              <a:rPr lang="zh-TW" altLang="en-US" dirty="0" smtClean="0"/>
              <a:t>）</a:t>
            </a:r>
            <a:endParaRPr lang="zh-TW" altLang="en-US" dirty="0"/>
          </a:p>
        </p:txBody>
      </p:sp>
    </p:spTree>
    <p:extLst>
      <p:ext uri="{BB962C8B-B14F-4D97-AF65-F5344CB8AC3E}">
        <p14:creationId xmlns:p14="http://schemas.microsoft.com/office/powerpoint/2010/main" val="584445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smtClean="0"/>
              <a:t> 記錄</a:t>
            </a:r>
            <a:r>
              <a:rPr lang="zh-TW" altLang="en-US" dirty="0"/>
              <a:t>自己尋找問題意識的動機</a:t>
            </a:r>
          </a:p>
          <a:p>
            <a:r>
              <a:rPr lang="zh-TW" altLang="en-US" dirty="0"/>
              <a:t> 問的問題常被老師打槍 </a:t>
            </a:r>
            <a:r>
              <a:rPr lang="en-US" altLang="zh-TW" dirty="0"/>
              <a:t>- </a:t>
            </a:r>
            <a:r>
              <a:rPr lang="zh-TW" altLang="en-US" dirty="0"/>
              <a:t>找問題的經驗歸納</a:t>
            </a:r>
          </a:p>
          <a:p>
            <a:r>
              <a:rPr lang="zh-TW" altLang="en-US" dirty="0"/>
              <a:t> 問題意識總結：基於認知衝突而產生的困惑</a:t>
            </a:r>
          </a:p>
          <a:p>
            <a:r>
              <a:rPr lang="zh-TW" altLang="en-US" dirty="0"/>
              <a:t> 問題意識如何培養？</a:t>
            </a:r>
          </a:p>
          <a:p>
            <a:r>
              <a:rPr lang="zh-TW" altLang="en-US" dirty="0"/>
              <a:t> 碩班階段可以處理的問題</a:t>
            </a:r>
          </a:p>
          <a:p>
            <a:r>
              <a:rPr lang="zh-TW" altLang="en-US" dirty="0"/>
              <a:t> </a:t>
            </a:r>
            <a:r>
              <a:rPr lang="en-US" altLang="zh-TW" dirty="0"/>
              <a:t>Proposal</a:t>
            </a:r>
            <a:r>
              <a:rPr lang="zh-TW" altLang="en-US" dirty="0"/>
              <a:t>應包含的元素</a:t>
            </a:r>
          </a:p>
          <a:p>
            <a:r>
              <a:rPr lang="zh-TW" altLang="en-US" dirty="0"/>
              <a:t> 與指導老師結緣</a:t>
            </a:r>
            <a:r>
              <a:rPr lang="en-US" altLang="zh-TW" dirty="0"/>
              <a:t>-</a:t>
            </a:r>
            <a:r>
              <a:rPr lang="zh-TW" altLang="en-US" dirty="0"/>
              <a:t>我自己的經驗</a:t>
            </a:r>
          </a:p>
          <a:p>
            <a:r>
              <a:rPr lang="zh-TW" altLang="en-US" dirty="0"/>
              <a:t> </a:t>
            </a:r>
            <a:r>
              <a:rPr lang="zh-TW" altLang="en-US" b="1" dirty="0" smtClean="0">
                <a:solidFill>
                  <a:srgbClr val="FF0000"/>
                </a:solidFill>
              </a:rPr>
              <a:t>寫</a:t>
            </a:r>
            <a:r>
              <a:rPr lang="en-US" altLang="zh-TW" b="1" dirty="0" smtClean="0">
                <a:solidFill>
                  <a:srgbClr val="FF0000"/>
                </a:solidFill>
              </a:rPr>
              <a:t>Proposal</a:t>
            </a:r>
            <a:r>
              <a:rPr lang="zh-TW" altLang="en-US" b="1" dirty="0">
                <a:solidFill>
                  <a:srgbClr val="FF0000"/>
                </a:solidFill>
              </a:rPr>
              <a:t>要注意的細節建議</a:t>
            </a:r>
          </a:p>
          <a:p>
            <a:r>
              <a:rPr lang="zh-TW" altLang="en-US" dirty="0"/>
              <a:t> 現在還在努力</a:t>
            </a:r>
            <a:r>
              <a:rPr lang="en-US" altLang="zh-TW" dirty="0"/>
              <a:t>-</a:t>
            </a:r>
            <a:r>
              <a:rPr lang="zh-TW" altLang="en-US" dirty="0"/>
              <a:t>研究方法的鍛鍊（念博班的動機）</a:t>
            </a:r>
          </a:p>
          <a:p>
            <a:endParaRPr lang="zh-TW" altLang="en-US" dirty="0"/>
          </a:p>
        </p:txBody>
      </p:sp>
    </p:spTree>
    <p:extLst>
      <p:ext uri="{BB962C8B-B14F-4D97-AF65-F5344CB8AC3E}">
        <p14:creationId xmlns:p14="http://schemas.microsoft.com/office/powerpoint/2010/main" val="1492795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寫</a:t>
            </a:r>
            <a:r>
              <a:rPr lang="en-US" altLang="zh-TW" dirty="0" smtClean="0"/>
              <a:t>Proposal</a:t>
            </a:r>
            <a:r>
              <a:rPr lang="zh-TW" altLang="en-US" dirty="0"/>
              <a:t>要注意的細節建議</a:t>
            </a:r>
          </a:p>
        </p:txBody>
      </p:sp>
      <p:sp>
        <p:nvSpPr>
          <p:cNvPr id="3" name="內容版面配置區 2"/>
          <p:cNvSpPr>
            <a:spLocks noGrp="1"/>
          </p:cNvSpPr>
          <p:nvPr>
            <p:ph idx="1"/>
          </p:nvPr>
        </p:nvSpPr>
        <p:spPr/>
        <p:txBody>
          <a:bodyPr/>
          <a:lstStyle/>
          <a:p>
            <a:r>
              <a:rPr lang="zh-TW" altLang="en-US" dirty="0" smtClean="0"/>
              <a:t> 與</a:t>
            </a:r>
            <a:r>
              <a:rPr lang="zh-TW" altLang="en-US" dirty="0"/>
              <a:t>老師討論前，先將問題意識想清楚。</a:t>
            </a:r>
          </a:p>
          <a:p>
            <a:r>
              <a:rPr lang="zh-TW" altLang="en-US" dirty="0" smtClean="0"/>
              <a:t> 研究</a:t>
            </a:r>
            <a:r>
              <a:rPr lang="zh-TW" altLang="en-US" dirty="0"/>
              <a:t>動機不只是個人的動機，還有與這個學術社群的連結。</a:t>
            </a:r>
          </a:p>
          <a:p>
            <a:r>
              <a:rPr lang="zh-TW" altLang="en-US" dirty="0"/>
              <a:t> </a:t>
            </a:r>
            <a:r>
              <a:rPr lang="zh-TW" altLang="en-US" dirty="0" smtClean="0"/>
              <a:t>文獻</a:t>
            </a:r>
            <a:r>
              <a:rPr lang="zh-TW" altLang="en-US" dirty="0"/>
              <a:t>至少看</a:t>
            </a:r>
            <a:r>
              <a:rPr lang="en-US" altLang="zh-TW" dirty="0"/>
              <a:t>5-6</a:t>
            </a:r>
            <a:r>
              <a:rPr lang="zh-TW" altLang="en-US" dirty="0"/>
              <a:t>篇。</a:t>
            </a:r>
          </a:p>
          <a:p>
            <a:r>
              <a:rPr lang="zh-TW" altLang="en-US" dirty="0"/>
              <a:t> </a:t>
            </a:r>
            <a:r>
              <a:rPr lang="zh-TW" altLang="en-US" dirty="0" smtClean="0"/>
              <a:t>一篇</a:t>
            </a:r>
            <a:r>
              <a:rPr lang="zh-TW" altLang="en-US" dirty="0"/>
              <a:t>論文好好處理一個問題、採用一種研究途徑以及研究方法。</a:t>
            </a:r>
          </a:p>
          <a:p>
            <a:r>
              <a:rPr lang="zh-TW" altLang="en-US" dirty="0"/>
              <a:t> </a:t>
            </a:r>
            <a:r>
              <a:rPr lang="zh-TW" altLang="en-US" dirty="0" smtClean="0"/>
              <a:t>不要</a:t>
            </a:r>
            <a:r>
              <a:rPr lang="zh-TW" altLang="en-US" dirty="0"/>
              <a:t>抄襲，注意</a:t>
            </a:r>
            <a:r>
              <a:rPr lang="en-US" altLang="zh-TW" dirty="0"/>
              <a:t>quotation</a:t>
            </a:r>
            <a:r>
              <a:rPr lang="zh-TW" altLang="en-US" dirty="0"/>
              <a:t>和</a:t>
            </a:r>
            <a:r>
              <a:rPr lang="en-US" altLang="zh-TW" dirty="0"/>
              <a:t>citation</a:t>
            </a:r>
            <a:r>
              <a:rPr lang="zh-TW" altLang="en-US" dirty="0"/>
              <a:t>的差別，以及政治所要求的撰寫格式。</a:t>
            </a:r>
          </a:p>
          <a:p>
            <a:r>
              <a:rPr lang="zh-TW" altLang="en-US" dirty="0"/>
              <a:t> </a:t>
            </a:r>
            <a:r>
              <a:rPr lang="zh-TW" altLang="en-US" dirty="0" smtClean="0"/>
              <a:t>記得精準地使用標點符號。</a:t>
            </a:r>
            <a:endParaRPr lang="zh-TW" altLang="en-US" dirty="0"/>
          </a:p>
          <a:p>
            <a:endParaRPr lang="zh-TW" altLang="en-US" dirty="0"/>
          </a:p>
        </p:txBody>
      </p:sp>
    </p:spTree>
    <p:extLst>
      <p:ext uri="{BB962C8B-B14F-4D97-AF65-F5344CB8AC3E}">
        <p14:creationId xmlns:p14="http://schemas.microsoft.com/office/powerpoint/2010/main" val="526741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前言</a:t>
            </a:r>
            <a:r>
              <a:rPr lang="en-US" altLang="zh-TW" dirty="0"/>
              <a:t>-</a:t>
            </a:r>
            <a:r>
              <a:rPr lang="zh-TW" altLang="en-US" dirty="0"/>
              <a:t>我認為的</a:t>
            </a:r>
            <a:r>
              <a:rPr lang="en-US" altLang="zh-TW" dirty="0"/>
              <a:t>Proposal</a:t>
            </a:r>
            <a:r>
              <a:rPr lang="zh-TW" altLang="en-US" dirty="0"/>
              <a:t>要素</a:t>
            </a:r>
          </a:p>
        </p:txBody>
      </p:sp>
      <p:sp>
        <p:nvSpPr>
          <p:cNvPr id="3" name="內容版面配置區 2"/>
          <p:cNvSpPr>
            <a:spLocks noGrp="1"/>
          </p:cNvSpPr>
          <p:nvPr>
            <p:ph idx="1"/>
          </p:nvPr>
        </p:nvSpPr>
        <p:spPr/>
        <p:txBody>
          <a:bodyPr/>
          <a:lstStyle/>
          <a:p>
            <a:r>
              <a:rPr lang="zh-TW" altLang="en-US" b="1" dirty="0">
                <a:solidFill>
                  <a:srgbClr val="FF0000"/>
                </a:solidFill>
              </a:rPr>
              <a:t>研究動機與目的</a:t>
            </a:r>
          </a:p>
          <a:p>
            <a:r>
              <a:rPr lang="zh-TW" altLang="en-US" b="1" dirty="0">
                <a:solidFill>
                  <a:srgbClr val="FF0000"/>
                </a:solidFill>
              </a:rPr>
              <a:t>文獻回顧</a:t>
            </a:r>
            <a:r>
              <a:rPr lang="en-US" altLang="zh-TW" b="1" dirty="0">
                <a:solidFill>
                  <a:srgbClr val="FF0000"/>
                </a:solidFill>
              </a:rPr>
              <a:t>-</a:t>
            </a:r>
            <a:r>
              <a:rPr lang="zh-TW" altLang="en-US" b="1" dirty="0">
                <a:solidFill>
                  <a:srgbClr val="FF0000"/>
                </a:solidFill>
              </a:rPr>
              <a:t>研究假設</a:t>
            </a:r>
          </a:p>
          <a:p>
            <a:r>
              <a:rPr lang="zh-TW" altLang="en-US" dirty="0"/>
              <a:t>研究架構</a:t>
            </a:r>
          </a:p>
          <a:p>
            <a:r>
              <a:rPr lang="zh-TW" altLang="en-US" dirty="0"/>
              <a:t>研究途徑與研究方法</a:t>
            </a:r>
          </a:p>
          <a:p>
            <a:r>
              <a:rPr lang="zh-TW" altLang="en-US" dirty="0"/>
              <a:t>研究限制</a:t>
            </a:r>
          </a:p>
          <a:p>
            <a:r>
              <a:rPr lang="zh-TW" altLang="en-US" dirty="0"/>
              <a:t>章節安排（預期結果）</a:t>
            </a:r>
          </a:p>
          <a:p>
            <a:pPr marL="0" indent="0">
              <a:buNone/>
            </a:pPr>
            <a:endParaRPr lang="zh-TW" altLang="en-US" dirty="0"/>
          </a:p>
        </p:txBody>
      </p:sp>
    </p:spTree>
    <p:extLst>
      <p:ext uri="{BB962C8B-B14F-4D97-AF65-F5344CB8AC3E}">
        <p14:creationId xmlns:p14="http://schemas.microsoft.com/office/powerpoint/2010/main" val="1616352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smtClean="0"/>
              <a:t> 記錄</a:t>
            </a:r>
            <a:r>
              <a:rPr lang="zh-TW" altLang="en-US" dirty="0"/>
              <a:t>自己尋找問題意識的動機</a:t>
            </a:r>
          </a:p>
          <a:p>
            <a:r>
              <a:rPr lang="zh-TW" altLang="en-US" dirty="0"/>
              <a:t> 問的問題常被老師打槍 </a:t>
            </a:r>
            <a:r>
              <a:rPr lang="en-US" altLang="zh-TW" dirty="0"/>
              <a:t>- </a:t>
            </a:r>
            <a:r>
              <a:rPr lang="zh-TW" altLang="en-US" dirty="0"/>
              <a:t>找問題的經驗歸納</a:t>
            </a:r>
          </a:p>
          <a:p>
            <a:r>
              <a:rPr lang="zh-TW" altLang="en-US" dirty="0"/>
              <a:t> 問題意識總結：基於認知衝突而產生的困惑</a:t>
            </a:r>
          </a:p>
          <a:p>
            <a:r>
              <a:rPr lang="zh-TW" altLang="en-US" dirty="0"/>
              <a:t> 問題意識如何培養？</a:t>
            </a:r>
          </a:p>
          <a:p>
            <a:r>
              <a:rPr lang="zh-TW" altLang="en-US" dirty="0"/>
              <a:t> 碩班階段可以處理的問題</a:t>
            </a:r>
          </a:p>
          <a:p>
            <a:r>
              <a:rPr lang="zh-TW" altLang="en-US" dirty="0"/>
              <a:t> </a:t>
            </a:r>
            <a:r>
              <a:rPr lang="en-US" altLang="zh-TW" dirty="0"/>
              <a:t>Proposal</a:t>
            </a:r>
            <a:r>
              <a:rPr lang="zh-TW" altLang="en-US" dirty="0"/>
              <a:t>應包含的元素</a:t>
            </a:r>
          </a:p>
          <a:p>
            <a:r>
              <a:rPr lang="zh-TW" altLang="en-US" dirty="0"/>
              <a:t> 與指導老師結緣</a:t>
            </a:r>
            <a:r>
              <a:rPr lang="en-US" altLang="zh-TW" dirty="0"/>
              <a:t>-</a:t>
            </a:r>
            <a:r>
              <a:rPr lang="zh-TW" altLang="en-US" dirty="0"/>
              <a:t>我自己的經驗</a:t>
            </a:r>
          </a:p>
          <a:p>
            <a:r>
              <a:rPr lang="zh-TW" altLang="en-US" dirty="0"/>
              <a:t> 寫</a:t>
            </a:r>
            <a:r>
              <a:rPr lang="en-US" altLang="zh-TW" dirty="0"/>
              <a:t>Proposal</a:t>
            </a:r>
            <a:r>
              <a:rPr lang="zh-TW" altLang="en-US" dirty="0"/>
              <a:t>要注意的細節建議</a:t>
            </a:r>
          </a:p>
          <a:p>
            <a:r>
              <a:rPr lang="zh-TW" altLang="en-US" dirty="0"/>
              <a:t> </a:t>
            </a:r>
            <a:r>
              <a:rPr lang="zh-TW" altLang="en-US" b="1" dirty="0">
                <a:solidFill>
                  <a:srgbClr val="FF0000"/>
                </a:solidFill>
              </a:rPr>
              <a:t>現在還在努力</a:t>
            </a:r>
            <a:r>
              <a:rPr lang="en-US" altLang="zh-TW" b="1" dirty="0">
                <a:solidFill>
                  <a:srgbClr val="FF0000"/>
                </a:solidFill>
              </a:rPr>
              <a:t>-</a:t>
            </a:r>
            <a:r>
              <a:rPr lang="zh-TW" altLang="en-US" b="1" dirty="0">
                <a:solidFill>
                  <a:srgbClr val="FF0000"/>
                </a:solidFill>
              </a:rPr>
              <a:t>研究方法的鍛鍊（念博班的動機</a:t>
            </a:r>
            <a:r>
              <a:rPr lang="zh-TW" altLang="en-US" b="1" dirty="0" smtClean="0">
                <a:solidFill>
                  <a:srgbClr val="FF0000"/>
                </a:solidFill>
              </a:rPr>
              <a:t>）</a:t>
            </a:r>
            <a:endParaRPr lang="zh-TW" altLang="en-US" b="1" dirty="0">
              <a:solidFill>
                <a:srgbClr val="FF0000"/>
              </a:solidFill>
            </a:endParaRPr>
          </a:p>
        </p:txBody>
      </p:sp>
    </p:spTree>
    <p:extLst>
      <p:ext uri="{BB962C8B-B14F-4D97-AF65-F5344CB8AC3E}">
        <p14:creationId xmlns:p14="http://schemas.microsoft.com/office/powerpoint/2010/main" val="17556562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48252"/>
            <a:ext cx="10033000" cy="1185863"/>
          </a:xfrm>
        </p:spPr>
        <p:txBody>
          <a:bodyPr>
            <a:normAutofit/>
          </a:bodyPr>
          <a:lstStyle/>
          <a:p>
            <a:r>
              <a:rPr lang="zh-TW" altLang="en-US" dirty="0" smtClean="0"/>
              <a:t>念</a:t>
            </a:r>
            <a:r>
              <a:rPr lang="zh-TW" altLang="en-US" dirty="0"/>
              <a:t>博班</a:t>
            </a:r>
            <a:r>
              <a:rPr lang="zh-TW" altLang="en-US" dirty="0" smtClean="0"/>
              <a:t>的個人動機</a:t>
            </a:r>
            <a:endParaRPr lang="zh-TW" altLang="en-US" dirty="0"/>
          </a:p>
        </p:txBody>
      </p:sp>
      <p:sp>
        <p:nvSpPr>
          <p:cNvPr id="3" name="內容版面配置區 2"/>
          <p:cNvSpPr>
            <a:spLocks noGrp="1"/>
          </p:cNvSpPr>
          <p:nvPr>
            <p:ph idx="1"/>
          </p:nvPr>
        </p:nvSpPr>
        <p:spPr/>
        <p:txBody>
          <a:bodyPr/>
          <a:lstStyle/>
          <a:p>
            <a:pPr marL="0" indent="0">
              <a:buNone/>
            </a:pPr>
            <a:endParaRPr lang="en-US" altLang="zh-TW" dirty="0" smtClean="0"/>
          </a:p>
          <a:p>
            <a:pPr marL="0" indent="0">
              <a:buNone/>
            </a:pPr>
            <a:endParaRPr lang="en-US" altLang="zh-TW" sz="3600" dirty="0" smtClean="0"/>
          </a:p>
          <a:p>
            <a:r>
              <a:rPr lang="zh-TW" altLang="en-US" sz="3600" dirty="0" smtClean="0"/>
              <a:t> 鍛鍊找問題的方法</a:t>
            </a:r>
            <a:endParaRPr lang="en-US" altLang="zh-TW" sz="3600" dirty="0" smtClean="0"/>
          </a:p>
          <a:p>
            <a:r>
              <a:rPr lang="zh-TW" altLang="en-US" sz="3600" dirty="0"/>
              <a:t> </a:t>
            </a:r>
            <a:r>
              <a:rPr lang="zh-TW" altLang="en-US" sz="3600" dirty="0" smtClean="0"/>
              <a:t>繼續學習研究方法</a:t>
            </a:r>
            <a:endParaRPr lang="en-US" altLang="zh-TW" sz="3600" dirty="0" smtClean="0"/>
          </a:p>
          <a:p>
            <a:r>
              <a:rPr lang="zh-TW" altLang="en-US" sz="3600" dirty="0"/>
              <a:t> </a:t>
            </a:r>
            <a:r>
              <a:rPr lang="zh-TW" altLang="en-US" sz="3600" dirty="0" smtClean="0"/>
              <a:t>更細緻地詮釋資料</a:t>
            </a:r>
            <a:endParaRPr lang="en-US" altLang="zh-TW" sz="3600" dirty="0" smtClean="0"/>
          </a:p>
        </p:txBody>
      </p:sp>
    </p:spTree>
    <p:extLst>
      <p:ext uri="{BB962C8B-B14F-4D97-AF65-F5344CB8AC3E}">
        <p14:creationId xmlns:p14="http://schemas.microsoft.com/office/powerpoint/2010/main" val="2366460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700" y="351064"/>
            <a:ext cx="10415545" cy="6119132"/>
          </a:xfrm>
        </p:spPr>
      </p:pic>
      <p:sp>
        <p:nvSpPr>
          <p:cNvPr id="4" name="投影片編號版面配置區 3"/>
          <p:cNvSpPr>
            <a:spLocks noGrp="1"/>
          </p:cNvSpPr>
          <p:nvPr>
            <p:ph type="sldNum" sz="quarter" idx="4294967295"/>
          </p:nvPr>
        </p:nvSpPr>
        <p:spPr>
          <a:xfrm>
            <a:off x="8610600" y="6356354"/>
            <a:ext cx="2743200" cy="365125"/>
          </a:xfrm>
        </p:spPr>
        <p:txBody>
          <a:bodyPr/>
          <a:lstStyle/>
          <a:p>
            <a:fld id="{AED96E97-8D20-4A61-B564-E88331A8C896}" type="slidenum">
              <a:rPr lang="zh-TW" altLang="en-US" smtClean="0"/>
              <a:t>42</a:t>
            </a:fld>
            <a:endParaRPr lang="zh-TW" altLang="en-US"/>
          </a:p>
        </p:txBody>
      </p:sp>
    </p:spTree>
    <p:extLst>
      <p:ext uri="{BB962C8B-B14F-4D97-AF65-F5344CB8AC3E}">
        <p14:creationId xmlns:p14="http://schemas.microsoft.com/office/powerpoint/2010/main" val="1863275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B1BFBA-C29F-4E23-B67E-B86E9AD5B285}"/>
              </a:ext>
            </a:extLst>
          </p:cNvPr>
          <p:cNvSpPr>
            <a:spLocks noGrp="1"/>
          </p:cNvSpPr>
          <p:nvPr>
            <p:ph type="ctrTitle"/>
          </p:nvPr>
        </p:nvSpPr>
        <p:spPr/>
        <p:txBody>
          <a:bodyPr/>
          <a:lstStyle/>
          <a:p>
            <a:r>
              <a:rPr lang="zh-TW" altLang="en-US" sz="8000" dirty="0" smtClean="0">
                <a:solidFill>
                  <a:schemeClr val="tx1">
                    <a:lumMod val="85000"/>
                    <a:lumOff val="15000"/>
                  </a:schemeClr>
                </a:solidFill>
              </a:rPr>
              <a:t>謝謝 </a:t>
            </a:r>
            <a:r>
              <a:rPr lang="zh-TW" altLang="en-US" dirty="0" smtClean="0"/>
              <a:t>歡迎交</a:t>
            </a:r>
            <a:r>
              <a:rPr lang="zh-TW" altLang="en-US" dirty="0"/>
              <a:t>流</a:t>
            </a:r>
          </a:p>
        </p:txBody>
      </p:sp>
      <p:sp>
        <p:nvSpPr>
          <p:cNvPr id="3" name="副標題 2">
            <a:extLst>
              <a:ext uri="{FF2B5EF4-FFF2-40B4-BE49-F238E27FC236}">
                <a16:creationId xmlns:a16="http://schemas.microsoft.com/office/drawing/2014/main" id="{B4F9A9AC-CA6E-4BEC-B3E0-612F218D3278}"/>
              </a:ext>
            </a:extLst>
          </p:cNvPr>
          <p:cNvSpPr>
            <a:spLocks noGrp="1"/>
          </p:cNvSpPr>
          <p:nvPr>
            <p:ph type="subTitle" idx="1"/>
          </p:nvPr>
        </p:nvSpPr>
        <p:spPr/>
        <p:txBody>
          <a:bodyPr/>
          <a:lstStyle/>
          <a:p>
            <a:r>
              <a:rPr lang="en-US" altLang="zh-TW" dirty="0" smtClean="0"/>
              <a:t>hongtako410@gmail.com</a:t>
            </a:r>
            <a:endParaRPr lang="zh-TW" altLang="en-US" dirty="0"/>
          </a:p>
        </p:txBody>
      </p:sp>
    </p:spTree>
    <p:extLst>
      <p:ext uri="{BB962C8B-B14F-4D97-AF65-F5344CB8AC3E}">
        <p14:creationId xmlns:p14="http://schemas.microsoft.com/office/powerpoint/2010/main" val="406109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目錄</a:t>
            </a:r>
          </a:p>
        </p:txBody>
      </p:sp>
      <p:sp>
        <p:nvSpPr>
          <p:cNvPr id="3" name="內容版面配置區 2"/>
          <p:cNvSpPr>
            <a:spLocks noGrp="1"/>
          </p:cNvSpPr>
          <p:nvPr>
            <p:ph idx="1"/>
          </p:nvPr>
        </p:nvSpPr>
        <p:spPr/>
        <p:txBody>
          <a:bodyPr>
            <a:normAutofit lnSpcReduction="10000"/>
          </a:bodyPr>
          <a:lstStyle/>
          <a:p>
            <a:r>
              <a:rPr lang="zh-TW" altLang="en-US" dirty="0" smtClean="0"/>
              <a:t> 記錄自己尋找</a:t>
            </a:r>
            <a:r>
              <a:rPr lang="zh-TW" altLang="zh-TW" dirty="0" smtClean="0"/>
              <a:t>問題意識</a:t>
            </a:r>
            <a:r>
              <a:rPr lang="zh-TW" altLang="en-US" dirty="0" smtClean="0"/>
              <a:t>的動機</a:t>
            </a:r>
            <a:endParaRPr lang="en-US" altLang="zh-TW" dirty="0" smtClean="0"/>
          </a:p>
          <a:p>
            <a:r>
              <a:rPr lang="zh-TW" altLang="en-US" dirty="0" smtClean="0"/>
              <a:t> 問</a:t>
            </a:r>
            <a:r>
              <a:rPr lang="zh-TW" altLang="en-US" dirty="0"/>
              <a:t>的問題常被老師打槍 </a:t>
            </a:r>
            <a:r>
              <a:rPr lang="en-US" altLang="zh-TW" dirty="0"/>
              <a:t>- </a:t>
            </a:r>
            <a:r>
              <a:rPr lang="zh-TW" altLang="en-US" dirty="0"/>
              <a:t>找問題的經驗</a:t>
            </a:r>
            <a:r>
              <a:rPr lang="zh-TW" altLang="en-US" dirty="0" smtClean="0"/>
              <a:t>歸納</a:t>
            </a:r>
            <a:endParaRPr lang="en-US" altLang="zh-TW" dirty="0" smtClean="0"/>
          </a:p>
          <a:p>
            <a:r>
              <a:rPr lang="zh-TW" altLang="en-US" dirty="0" smtClean="0"/>
              <a:t> 問題意識總結</a:t>
            </a:r>
            <a:r>
              <a:rPr lang="zh-TW" altLang="en-US" dirty="0"/>
              <a:t>：基於認知衝突而產生的</a:t>
            </a:r>
            <a:r>
              <a:rPr lang="zh-TW" altLang="en-US" dirty="0" smtClean="0"/>
              <a:t>困惑</a:t>
            </a:r>
            <a:endParaRPr lang="en-US" altLang="zh-TW" dirty="0" smtClean="0"/>
          </a:p>
          <a:p>
            <a:r>
              <a:rPr lang="zh-TW" altLang="en-US" dirty="0" smtClean="0"/>
              <a:t> 問題意識如何培養？</a:t>
            </a:r>
            <a:endParaRPr lang="en-US" altLang="zh-TW" dirty="0" smtClean="0"/>
          </a:p>
          <a:p>
            <a:r>
              <a:rPr lang="zh-TW" altLang="en-US" dirty="0" smtClean="0"/>
              <a:t> 碩班階段可以處理</a:t>
            </a:r>
            <a:r>
              <a:rPr lang="zh-TW" altLang="en-US" dirty="0"/>
              <a:t>的</a:t>
            </a:r>
            <a:r>
              <a:rPr lang="zh-TW" altLang="en-US" dirty="0" smtClean="0"/>
              <a:t>問題</a:t>
            </a:r>
            <a:endParaRPr lang="en-US" altLang="zh-TW" dirty="0" smtClean="0"/>
          </a:p>
          <a:p>
            <a:r>
              <a:rPr lang="zh-TW" altLang="en-US" dirty="0" smtClean="0"/>
              <a:t> </a:t>
            </a:r>
            <a:r>
              <a:rPr lang="en-US" altLang="zh-TW" dirty="0"/>
              <a:t>P</a:t>
            </a:r>
            <a:r>
              <a:rPr lang="en-US" altLang="zh-TW" dirty="0" smtClean="0"/>
              <a:t>roposal</a:t>
            </a:r>
            <a:r>
              <a:rPr lang="zh-TW" altLang="en-US" dirty="0" smtClean="0"/>
              <a:t>應包含的元素</a:t>
            </a:r>
            <a:endParaRPr lang="en-US" altLang="zh-TW" dirty="0" smtClean="0"/>
          </a:p>
          <a:p>
            <a:r>
              <a:rPr lang="zh-TW" altLang="en-US" dirty="0" smtClean="0"/>
              <a:t> 與</a:t>
            </a:r>
            <a:r>
              <a:rPr lang="zh-TW" altLang="en-US" dirty="0"/>
              <a:t>指導</a:t>
            </a:r>
            <a:r>
              <a:rPr lang="zh-TW" altLang="en-US" dirty="0" smtClean="0"/>
              <a:t>老師結緣</a:t>
            </a:r>
            <a:r>
              <a:rPr lang="en-US" altLang="zh-TW" dirty="0" smtClean="0"/>
              <a:t>-</a:t>
            </a:r>
            <a:r>
              <a:rPr lang="zh-TW" altLang="en-US" dirty="0"/>
              <a:t>我自己的</a:t>
            </a:r>
            <a:r>
              <a:rPr lang="zh-TW" altLang="en-US" dirty="0" smtClean="0"/>
              <a:t>經驗</a:t>
            </a:r>
            <a:endParaRPr lang="en-US" altLang="zh-TW" dirty="0" smtClean="0"/>
          </a:p>
          <a:p>
            <a:r>
              <a:rPr lang="zh-TW" altLang="en-US" dirty="0" smtClean="0"/>
              <a:t> 寫</a:t>
            </a:r>
            <a:r>
              <a:rPr lang="en-US" altLang="zh-TW" dirty="0" smtClean="0"/>
              <a:t>Proposal</a:t>
            </a:r>
            <a:r>
              <a:rPr lang="zh-TW" altLang="en-US" dirty="0"/>
              <a:t>要注意的細節</a:t>
            </a:r>
            <a:r>
              <a:rPr lang="zh-TW" altLang="en-US" dirty="0" smtClean="0"/>
              <a:t>建議</a:t>
            </a:r>
            <a:endParaRPr lang="en-US" altLang="zh-TW" dirty="0" smtClean="0"/>
          </a:p>
          <a:p>
            <a:r>
              <a:rPr lang="zh-TW" altLang="en-US" dirty="0" smtClean="0"/>
              <a:t> 現在</a:t>
            </a:r>
            <a:r>
              <a:rPr lang="zh-TW" altLang="en-US" dirty="0"/>
              <a:t>還在</a:t>
            </a:r>
            <a:r>
              <a:rPr lang="zh-TW" altLang="en-US" dirty="0" smtClean="0"/>
              <a:t>努力</a:t>
            </a:r>
            <a:r>
              <a:rPr lang="en-US" altLang="zh-TW" dirty="0" smtClean="0"/>
              <a:t>-</a:t>
            </a:r>
            <a:r>
              <a:rPr lang="zh-TW" altLang="en-US" dirty="0"/>
              <a:t>研究方法的鍛鍊（念博</a:t>
            </a:r>
            <a:r>
              <a:rPr lang="zh-TW" altLang="en-US" dirty="0" smtClean="0"/>
              <a:t>班</a:t>
            </a:r>
            <a:r>
              <a:rPr lang="zh-TW" altLang="en-US" dirty="0"/>
              <a:t>的</a:t>
            </a:r>
            <a:r>
              <a:rPr lang="zh-TW" altLang="en-US" dirty="0" smtClean="0"/>
              <a:t>動機</a:t>
            </a:r>
            <a:r>
              <a:rPr lang="zh-TW" altLang="en-US" dirty="0"/>
              <a:t>）</a:t>
            </a:r>
            <a:endParaRPr lang="en-US" altLang="zh-TW" dirty="0" smtClean="0"/>
          </a:p>
        </p:txBody>
      </p:sp>
    </p:spTree>
    <p:extLst>
      <p:ext uri="{BB962C8B-B14F-4D97-AF65-F5344CB8AC3E}">
        <p14:creationId xmlns:p14="http://schemas.microsoft.com/office/powerpoint/2010/main" val="840220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 </a:t>
            </a:r>
            <a:r>
              <a:rPr lang="zh-TW" altLang="en-US" b="1" dirty="0">
                <a:solidFill>
                  <a:srgbClr val="FF0000"/>
                </a:solidFill>
              </a:rPr>
              <a:t>記錄自己尋找</a:t>
            </a:r>
            <a:r>
              <a:rPr lang="zh-TW" altLang="zh-TW" b="1" dirty="0">
                <a:solidFill>
                  <a:srgbClr val="FF0000"/>
                </a:solidFill>
              </a:rPr>
              <a:t>問題意識</a:t>
            </a:r>
            <a:r>
              <a:rPr lang="zh-TW" altLang="en-US" b="1" dirty="0">
                <a:solidFill>
                  <a:srgbClr val="FF0000"/>
                </a:solidFill>
              </a:rPr>
              <a:t>的動機</a:t>
            </a:r>
            <a:endParaRPr lang="en-US" altLang="zh-TW" b="1" dirty="0">
              <a:solidFill>
                <a:srgbClr val="FF0000"/>
              </a:solidFill>
            </a:endParaRPr>
          </a:p>
          <a:p>
            <a:r>
              <a:rPr lang="zh-TW" altLang="en-US" dirty="0"/>
              <a:t> 問的問題常被老師打槍 </a:t>
            </a:r>
            <a:r>
              <a:rPr lang="en-US" altLang="zh-TW" dirty="0" smtClean="0"/>
              <a:t>– </a:t>
            </a:r>
            <a:r>
              <a:rPr lang="zh-TW" altLang="en-US" dirty="0"/>
              <a:t>找問題的經驗歸納</a:t>
            </a:r>
            <a:endParaRPr lang="en-US" altLang="zh-TW" dirty="0"/>
          </a:p>
          <a:p>
            <a:r>
              <a:rPr lang="zh-TW" altLang="en-US" dirty="0"/>
              <a:t> 問題</a:t>
            </a:r>
            <a:r>
              <a:rPr lang="zh-TW" altLang="en-US" dirty="0" smtClean="0"/>
              <a:t>意識總結</a:t>
            </a:r>
            <a:r>
              <a:rPr lang="zh-TW" altLang="en-US" dirty="0"/>
              <a:t>：基於認知衝突而產生的困惑</a:t>
            </a:r>
            <a:endParaRPr lang="en-US" altLang="zh-TW" dirty="0"/>
          </a:p>
          <a:p>
            <a:r>
              <a:rPr lang="zh-TW" altLang="en-US" dirty="0"/>
              <a:t> 問題意識如何培養？</a:t>
            </a:r>
            <a:endParaRPr lang="en-US" altLang="zh-TW" dirty="0"/>
          </a:p>
          <a:p>
            <a:r>
              <a:rPr lang="zh-TW" altLang="en-US" dirty="0"/>
              <a:t> 碩班階段可以處理的問題</a:t>
            </a:r>
            <a:endParaRPr lang="en-US" altLang="zh-TW" dirty="0"/>
          </a:p>
          <a:p>
            <a:r>
              <a:rPr lang="zh-TW" altLang="en-US" dirty="0" smtClean="0"/>
              <a:t> </a:t>
            </a:r>
            <a:r>
              <a:rPr lang="en-US" altLang="zh-TW" dirty="0"/>
              <a:t>P</a:t>
            </a:r>
            <a:r>
              <a:rPr lang="en-US" altLang="zh-TW" dirty="0" smtClean="0"/>
              <a:t>roposal</a:t>
            </a:r>
            <a:r>
              <a:rPr lang="zh-TW" altLang="en-US" dirty="0" smtClean="0"/>
              <a:t>應</a:t>
            </a:r>
            <a:r>
              <a:rPr lang="zh-TW" altLang="en-US" dirty="0"/>
              <a:t>包含的元素</a:t>
            </a:r>
            <a:endParaRPr lang="en-US" altLang="zh-TW" dirty="0"/>
          </a:p>
          <a:p>
            <a:r>
              <a:rPr lang="zh-TW" altLang="en-US" dirty="0"/>
              <a:t> 與指導老師結緣</a:t>
            </a:r>
            <a:r>
              <a:rPr lang="en-US" altLang="zh-TW" dirty="0"/>
              <a:t>-</a:t>
            </a:r>
            <a:r>
              <a:rPr lang="zh-TW" altLang="en-US" dirty="0"/>
              <a:t>我自己的經驗</a:t>
            </a:r>
            <a:endParaRPr lang="en-US" altLang="zh-TW" dirty="0"/>
          </a:p>
          <a:p>
            <a:r>
              <a:rPr lang="zh-TW" altLang="en-US" dirty="0"/>
              <a:t> </a:t>
            </a:r>
            <a:r>
              <a:rPr lang="zh-TW" altLang="en-US" dirty="0" smtClean="0"/>
              <a:t>寫</a:t>
            </a:r>
            <a:r>
              <a:rPr lang="en-US" altLang="zh-TW" dirty="0" smtClean="0"/>
              <a:t>Proposal</a:t>
            </a:r>
            <a:r>
              <a:rPr lang="zh-TW" altLang="en-US" dirty="0"/>
              <a:t>要注意的細節建議</a:t>
            </a:r>
            <a:endParaRPr lang="en-US" altLang="zh-TW" dirty="0"/>
          </a:p>
          <a:p>
            <a:r>
              <a:rPr lang="zh-TW" altLang="en-US" dirty="0"/>
              <a:t> 現在還在努力</a:t>
            </a:r>
            <a:r>
              <a:rPr lang="en-US" altLang="zh-TW" dirty="0"/>
              <a:t>-</a:t>
            </a:r>
            <a:r>
              <a:rPr lang="zh-TW" altLang="en-US" dirty="0"/>
              <a:t>研究方法的鍛鍊（念博班的動機</a:t>
            </a:r>
            <a:r>
              <a:rPr lang="zh-TW" altLang="en-US" dirty="0" smtClean="0"/>
              <a:t>）</a:t>
            </a:r>
            <a:endParaRPr lang="en-US" altLang="zh-TW" dirty="0"/>
          </a:p>
        </p:txBody>
      </p:sp>
    </p:spTree>
    <p:extLst>
      <p:ext uri="{BB962C8B-B14F-4D97-AF65-F5344CB8AC3E}">
        <p14:creationId xmlns:p14="http://schemas.microsoft.com/office/powerpoint/2010/main" val="574691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記錄自己尋找問題意識的動機</a:t>
            </a:r>
            <a:endParaRPr lang="zh-TW" altLang="en-US" dirty="0"/>
          </a:p>
        </p:txBody>
      </p:sp>
      <p:sp>
        <p:nvSpPr>
          <p:cNvPr id="3" name="內容版面配置區 2"/>
          <p:cNvSpPr>
            <a:spLocks noGrp="1"/>
          </p:cNvSpPr>
          <p:nvPr>
            <p:ph idx="1"/>
          </p:nvPr>
        </p:nvSpPr>
        <p:spPr/>
        <p:txBody>
          <a:bodyPr/>
          <a:lstStyle/>
          <a:p>
            <a:r>
              <a:rPr lang="zh-TW" altLang="en-US" dirty="0" smtClean="0"/>
              <a:t> 莫衷一是</a:t>
            </a:r>
            <a:r>
              <a:rPr lang="zh-TW" altLang="en-US" dirty="0"/>
              <a:t>的問題意識定義，想</a:t>
            </a:r>
            <a:r>
              <a:rPr lang="zh-TW" altLang="en-US" dirty="0" smtClean="0"/>
              <a:t>找出可以被理解的定義</a:t>
            </a:r>
            <a:endParaRPr lang="en-US" altLang="zh-TW" dirty="0" smtClean="0"/>
          </a:p>
          <a:p>
            <a:r>
              <a:rPr lang="zh-TW" altLang="en-US" dirty="0" smtClean="0"/>
              <a:t> 發展出找問題的「方法」</a:t>
            </a:r>
            <a:r>
              <a:rPr lang="en-US" altLang="zh-TW" dirty="0" smtClean="0"/>
              <a:t>or</a:t>
            </a:r>
            <a:r>
              <a:rPr lang="zh-TW" altLang="en-US" dirty="0" smtClean="0"/>
              <a:t>「公式」</a:t>
            </a:r>
            <a:endParaRPr lang="en-US" altLang="zh-TW" dirty="0" smtClean="0"/>
          </a:p>
          <a:p>
            <a:pPr marL="0" indent="0">
              <a:buNone/>
            </a:pPr>
            <a:endParaRPr lang="en-US" altLang="zh-TW"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429000"/>
            <a:ext cx="5257800" cy="2747963"/>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3429000"/>
            <a:ext cx="4775200" cy="2747963"/>
          </a:xfrm>
          <a:prstGeom prst="rect">
            <a:avLst/>
          </a:prstGeom>
        </p:spPr>
      </p:pic>
    </p:spTree>
    <p:extLst>
      <p:ext uri="{BB962C8B-B14F-4D97-AF65-F5344CB8AC3E}">
        <p14:creationId xmlns:p14="http://schemas.microsoft.com/office/powerpoint/2010/main" val="2951979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 記錄自己尋找</a:t>
            </a:r>
            <a:r>
              <a:rPr lang="zh-TW" altLang="zh-TW" dirty="0" smtClean="0"/>
              <a:t>問題意識</a:t>
            </a:r>
            <a:r>
              <a:rPr lang="zh-TW" altLang="en-US" dirty="0" smtClean="0"/>
              <a:t>的動機</a:t>
            </a:r>
            <a:endParaRPr lang="en-US" altLang="zh-TW" dirty="0" smtClean="0"/>
          </a:p>
          <a:p>
            <a:r>
              <a:rPr lang="zh-TW" altLang="en-US" dirty="0" smtClean="0"/>
              <a:t> </a:t>
            </a:r>
            <a:r>
              <a:rPr lang="zh-TW" altLang="en-US" b="1" dirty="0" smtClean="0">
                <a:solidFill>
                  <a:srgbClr val="FF0000"/>
                </a:solidFill>
              </a:rPr>
              <a:t>問</a:t>
            </a:r>
            <a:r>
              <a:rPr lang="zh-TW" altLang="en-US" b="1" dirty="0">
                <a:solidFill>
                  <a:srgbClr val="FF0000"/>
                </a:solidFill>
              </a:rPr>
              <a:t>的問題常被老師打槍 </a:t>
            </a:r>
            <a:r>
              <a:rPr lang="en-US" altLang="zh-TW" b="1" dirty="0">
                <a:solidFill>
                  <a:srgbClr val="FF0000"/>
                </a:solidFill>
              </a:rPr>
              <a:t>- </a:t>
            </a:r>
            <a:r>
              <a:rPr lang="zh-TW" altLang="en-US" b="1" dirty="0">
                <a:solidFill>
                  <a:srgbClr val="FF0000"/>
                </a:solidFill>
              </a:rPr>
              <a:t>找問題的經驗</a:t>
            </a:r>
            <a:r>
              <a:rPr lang="zh-TW" altLang="en-US" b="1" dirty="0" smtClean="0">
                <a:solidFill>
                  <a:srgbClr val="FF0000"/>
                </a:solidFill>
              </a:rPr>
              <a:t>歸納</a:t>
            </a:r>
            <a:endParaRPr lang="en-US" altLang="zh-TW" b="1" dirty="0" smtClean="0">
              <a:solidFill>
                <a:srgbClr val="FF0000"/>
              </a:solidFill>
            </a:endParaRPr>
          </a:p>
          <a:p>
            <a:r>
              <a:rPr lang="zh-TW" altLang="en-US" dirty="0" smtClean="0"/>
              <a:t> 問題</a:t>
            </a:r>
            <a:r>
              <a:rPr lang="zh-TW" altLang="en-US" dirty="0"/>
              <a:t>意識的總結：基於認知衝突而產生的</a:t>
            </a:r>
            <a:r>
              <a:rPr lang="zh-TW" altLang="en-US" dirty="0" smtClean="0"/>
              <a:t>困惑</a:t>
            </a:r>
            <a:endParaRPr lang="en-US" altLang="zh-TW" dirty="0" smtClean="0"/>
          </a:p>
          <a:p>
            <a:r>
              <a:rPr lang="zh-TW" altLang="en-US" dirty="0" smtClean="0"/>
              <a:t> 問題意識如何培養？</a:t>
            </a:r>
            <a:endParaRPr lang="en-US" altLang="zh-TW" dirty="0" smtClean="0"/>
          </a:p>
          <a:p>
            <a:r>
              <a:rPr lang="zh-TW" altLang="en-US" dirty="0" smtClean="0"/>
              <a:t> 碩班階段可以處理</a:t>
            </a:r>
            <a:r>
              <a:rPr lang="zh-TW" altLang="en-US" dirty="0"/>
              <a:t>的</a:t>
            </a:r>
            <a:r>
              <a:rPr lang="zh-TW" altLang="en-US" dirty="0" smtClean="0"/>
              <a:t>問題</a:t>
            </a:r>
            <a:endParaRPr lang="en-US" altLang="zh-TW" dirty="0" smtClean="0"/>
          </a:p>
          <a:p>
            <a:r>
              <a:rPr lang="zh-TW" altLang="en-US" dirty="0" smtClean="0"/>
              <a:t> </a:t>
            </a:r>
            <a:r>
              <a:rPr lang="en-US" altLang="zh-TW" dirty="0"/>
              <a:t>P</a:t>
            </a:r>
            <a:r>
              <a:rPr lang="en-US" altLang="zh-TW" dirty="0" smtClean="0"/>
              <a:t>roposal</a:t>
            </a:r>
            <a:r>
              <a:rPr lang="zh-TW" altLang="en-US" dirty="0" smtClean="0"/>
              <a:t>應包含的元素</a:t>
            </a:r>
            <a:endParaRPr lang="en-US" altLang="zh-TW" dirty="0" smtClean="0"/>
          </a:p>
          <a:p>
            <a:r>
              <a:rPr lang="zh-TW" altLang="en-US" dirty="0" smtClean="0"/>
              <a:t> 與</a:t>
            </a:r>
            <a:r>
              <a:rPr lang="zh-TW" altLang="en-US" dirty="0"/>
              <a:t>指導</a:t>
            </a:r>
            <a:r>
              <a:rPr lang="zh-TW" altLang="en-US" dirty="0" smtClean="0"/>
              <a:t>老師結緣</a:t>
            </a:r>
            <a:r>
              <a:rPr lang="en-US" altLang="zh-TW" dirty="0" smtClean="0"/>
              <a:t>-</a:t>
            </a:r>
            <a:r>
              <a:rPr lang="zh-TW" altLang="en-US" dirty="0"/>
              <a:t>我自己的</a:t>
            </a:r>
            <a:r>
              <a:rPr lang="zh-TW" altLang="en-US" dirty="0" smtClean="0"/>
              <a:t>經驗</a:t>
            </a:r>
            <a:endParaRPr lang="en-US" altLang="zh-TW" dirty="0" smtClean="0"/>
          </a:p>
          <a:p>
            <a:r>
              <a:rPr lang="zh-TW" altLang="en-US" dirty="0" smtClean="0"/>
              <a:t> 寫</a:t>
            </a:r>
            <a:r>
              <a:rPr lang="en-US" altLang="zh-TW" dirty="0" smtClean="0"/>
              <a:t>Proposal</a:t>
            </a:r>
            <a:r>
              <a:rPr lang="zh-TW" altLang="en-US" dirty="0"/>
              <a:t>要注意的細節</a:t>
            </a:r>
            <a:r>
              <a:rPr lang="zh-TW" altLang="en-US" dirty="0" smtClean="0"/>
              <a:t>建議</a:t>
            </a:r>
            <a:endParaRPr lang="en-US" altLang="zh-TW" dirty="0" smtClean="0"/>
          </a:p>
          <a:p>
            <a:r>
              <a:rPr lang="zh-TW" altLang="en-US" dirty="0" smtClean="0"/>
              <a:t> 現在</a:t>
            </a:r>
            <a:r>
              <a:rPr lang="zh-TW" altLang="en-US" dirty="0"/>
              <a:t>還在</a:t>
            </a:r>
            <a:r>
              <a:rPr lang="zh-TW" altLang="en-US" dirty="0" smtClean="0"/>
              <a:t>努力</a:t>
            </a:r>
            <a:r>
              <a:rPr lang="en-US" altLang="zh-TW" dirty="0" smtClean="0"/>
              <a:t>-</a:t>
            </a:r>
            <a:r>
              <a:rPr lang="zh-TW" altLang="en-US" dirty="0"/>
              <a:t>研究方法的鍛鍊（念博</a:t>
            </a:r>
            <a:r>
              <a:rPr lang="zh-TW" altLang="en-US" dirty="0" smtClean="0"/>
              <a:t>班</a:t>
            </a:r>
            <a:r>
              <a:rPr lang="zh-TW" altLang="en-US" dirty="0"/>
              <a:t>的</a:t>
            </a:r>
            <a:r>
              <a:rPr lang="zh-TW" altLang="en-US" dirty="0" smtClean="0"/>
              <a:t>動機</a:t>
            </a:r>
            <a:r>
              <a:rPr lang="zh-TW" altLang="en-US" dirty="0"/>
              <a:t>）</a:t>
            </a:r>
            <a:endParaRPr lang="en-US" altLang="zh-TW" dirty="0" smtClean="0"/>
          </a:p>
        </p:txBody>
      </p:sp>
    </p:spTree>
    <p:extLst>
      <p:ext uri="{BB962C8B-B14F-4D97-AF65-F5344CB8AC3E}">
        <p14:creationId xmlns:p14="http://schemas.microsoft.com/office/powerpoint/2010/main" val="2425058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問的問題常被老師打槍 </a:t>
            </a:r>
            <a:r>
              <a:rPr lang="en-US" altLang="zh-TW" dirty="0" smtClean="0"/>
              <a:t>–</a:t>
            </a:r>
            <a:r>
              <a:rPr lang="zh-TW" altLang="en-US" dirty="0" smtClean="0"/>
              <a:t> 找問題的經驗歸納</a:t>
            </a:r>
            <a:endParaRPr lang="zh-TW" altLang="en-US" dirty="0"/>
          </a:p>
        </p:txBody>
      </p:sp>
      <p:sp>
        <p:nvSpPr>
          <p:cNvPr id="3" name="內容版面配置區 2"/>
          <p:cNvSpPr>
            <a:spLocks noGrp="1"/>
          </p:cNvSpPr>
          <p:nvPr>
            <p:ph idx="1"/>
          </p:nvPr>
        </p:nvSpPr>
        <p:spPr/>
        <p:txBody>
          <a:bodyPr>
            <a:normAutofit/>
          </a:bodyPr>
          <a:lstStyle/>
          <a:p>
            <a:r>
              <a:rPr lang="zh-TW" altLang="en-US" dirty="0" smtClean="0"/>
              <a:t> 我</a:t>
            </a:r>
            <a:r>
              <a:rPr lang="zh-TW" altLang="en-US" dirty="0"/>
              <a:t>想做「兩岸關係」研究</a:t>
            </a:r>
            <a:r>
              <a:rPr lang="zh-TW" altLang="en-US" dirty="0" smtClean="0"/>
              <a:t>，</a:t>
            </a:r>
            <a:endParaRPr lang="en-US" altLang="zh-TW" dirty="0" smtClean="0"/>
          </a:p>
          <a:p>
            <a:pPr marL="0" indent="0">
              <a:buNone/>
            </a:pPr>
            <a:r>
              <a:rPr lang="en-US" altLang="zh-TW" dirty="0" smtClean="0"/>
              <a:t>	</a:t>
            </a:r>
            <a:r>
              <a:rPr lang="zh-TW" altLang="en-US" dirty="0" smtClean="0"/>
              <a:t>然後？就沒有然後了 </a:t>
            </a:r>
            <a:r>
              <a:rPr lang="en-US" altLang="zh-TW" dirty="0" smtClean="0"/>
              <a:t>…</a:t>
            </a:r>
            <a:r>
              <a:rPr lang="zh-TW" altLang="en-US" dirty="0" smtClean="0"/>
              <a:t> </a:t>
            </a:r>
            <a:endParaRPr lang="en-US" altLang="zh-TW" dirty="0" smtClean="0"/>
          </a:p>
          <a:p>
            <a:r>
              <a:rPr lang="zh-TW" altLang="en-US" dirty="0" smtClean="0"/>
              <a:t> 為什麼</a:t>
            </a:r>
            <a:r>
              <a:rPr lang="en-US" altLang="zh-TW" dirty="0"/>
              <a:t>covid-19</a:t>
            </a:r>
            <a:r>
              <a:rPr lang="zh-TW" altLang="en-US" dirty="0"/>
              <a:t>在中國爆發</a:t>
            </a:r>
            <a:r>
              <a:rPr lang="zh-TW" altLang="en-US" dirty="0" smtClean="0"/>
              <a:t>，</a:t>
            </a:r>
            <a:endParaRPr lang="en-US" altLang="zh-TW" dirty="0" smtClean="0"/>
          </a:p>
          <a:p>
            <a:pPr marL="0" indent="0">
              <a:buNone/>
            </a:pPr>
            <a:r>
              <a:rPr lang="en-US" altLang="zh-TW" dirty="0"/>
              <a:t>	</a:t>
            </a:r>
            <a:r>
              <a:rPr lang="zh-TW" altLang="en-US" dirty="0" smtClean="0"/>
              <a:t>但這個在網路上就找得到 </a:t>
            </a:r>
            <a:r>
              <a:rPr lang="en-US" altLang="zh-TW" dirty="0" smtClean="0"/>
              <a:t>…</a:t>
            </a:r>
          </a:p>
          <a:p>
            <a:r>
              <a:rPr lang="zh-TW" altLang="en-US" dirty="0" smtClean="0"/>
              <a:t> 美</a:t>
            </a:r>
            <a:r>
              <a:rPr lang="zh-TW" altLang="en-US" dirty="0"/>
              <a:t>中貿易戰的後續 </a:t>
            </a:r>
            <a:r>
              <a:rPr lang="en-US" altLang="zh-TW" dirty="0"/>
              <a:t>… </a:t>
            </a:r>
            <a:endParaRPr lang="en-US" altLang="zh-TW" dirty="0" smtClean="0"/>
          </a:p>
          <a:p>
            <a:pPr marL="0" indent="0">
              <a:buNone/>
            </a:pPr>
            <a:r>
              <a:rPr lang="en-US" altLang="zh-TW" dirty="0"/>
              <a:t>	</a:t>
            </a:r>
            <a:r>
              <a:rPr lang="zh-TW" altLang="en-US" dirty="0" smtClean="0"/>
              <a:t>美</a:t>
            </a:r>
            <a:r>
              <a:rPr lang="zh-TW" altLang="en-US" dirty="0"/>
              <a:t>中貿易戰有許多面向，你想知道哪方面的後續？</a:t>
            </a:r>
          </a:p>
          <a:p>
            <a:r>
              <a:rPr lang="zh-TW" altLang="en-US" dirty="0" smtClean="0"/>
              <a:t> 中國</a:t>
            </a:r>
            <a:r>
              <a:rPr lang="zh-TW" altLang="en-US" dirty="0"/>
              <a:t>何時開戰 </a:t>
            </a:r>
            <a:r>
              <a:rPr lang="en-US" altLang="zh-TW" dirty="0"/>
              <a:t>… </a:t>
            </a:r>
            <a:endParaRPr lang="en-US" altLang="zh-TW" dirty="0" smtClean="0"/>
          </a:p>
          <a:p>
            <a:pPr marL="0" indent="0">
              <a:buNone/>
            </a:pPr>
            <a:r>
              <a:rPr lang="en-US" altLang="zh-TW" dirty="0"/>
              <a:t>	</a:t>
            </a:r>
            <a:r>
              <a:rPr lang="zh-TW" altLang="en-US" dirty="0" smtClean="0"/>
              <a:t>你</a:t>
            </a:r>
            <a:r>
              <a:rPr lang="zh-TW" altLang="en-US" dirty="0"/>
              <a:t>確定是真的要問問題嗎</a:t>
            </a:r>
            <a:r>
              <a:rPr lang="zh-TW" altLang="en-US" dirty="0" smtClean="0"/>
              <a:t>？</a:t>
            </a:r>
          </a:p>
        </p:txBody>
      </p:sp>
    </p:spTree>
    <p:extLst>
      <p:ext uri="{BB962C8B-B14F-4D97-AF65-F5344CB8AC3E}">
        <p14:creationId xmlns:p14="http://schemas.microsoft.com/office/powerpoint/2010/main" val="2194575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3273</TotalTime>
  <Words>3149</Words>
  <Application>Microsoft Office PowerPoint</Application>
  <PresentationFormat>寬螢幕</PresentationFormat>
  <Paragraphs>303</Paragraphs>
  <Slides>43</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43</vt:i4>
      </vt:variant>
    </vt:vector>
  </HeadingPairs>
  <TitlesOfParts>
    <vt:vector size="49" baseType="lpstr">
      <vt:lpstr>微軟正黑體</vt:lpstr>
      <vt:lpstr>新細明體</vt:lpstr>
      <vt:lpstr>Arial</vt:lpstr>
      <vt:lpstr>Calibri</vt:lpstr>
      <vt:lpstr>Wingdings</vt:lpstr>
      <vt:lpstr>Office 佈景主題</vt:lpstr>
      <vt:lpstr>PowerPoint 簡報</vt:lpstr>
      <vt:lpstr>論文 Proposal –  問題意識撰寫之旅之經驗分享</vt:lpstr>
      <vt:lpstr>論文寫作之所以不容易複製化教學 … </vt:lpstr>
      <vt:lpstr>前言-我認為的Proposal要素</vt:lpstr>
      <vt:lpstr>目錄</vt:lpstr>
      <vt:lpstr>PowerPoint 簡報</vt:lpstr>
      <vt:lpstr>記錄自己尋找問題意識的動機</vt:lpstr>
      <vt:lpstr>PowerPoint 簡報</vt:lpstr>
      <vt:lpstr>問的問題常被老師打槍 – 找問題的經驗歸納</vt:lpstr>
      <vt:lpstr>問的問題常被老師打槍 – 找問題的經驗歸納</vt:lpstr>
      <vt:lpstr>問的問題常被老師打槍 – 找問題的經驗歸納</vt:lpstr>
      <vt:lpstr>問的問題常被老師打槍 – 找問題的經驗歸納</vt:lpstr>
      <vt:lpstr>問的問題常被老師打槍 – 找問題的經驗歸納</vt:lpstr>
      <vt:lpstr>問的問題常被老師打槍 – 找問題的經驗歸納</vt:lpstr>
      <vt:lpstr>問的問題常被老師打槍 – 找問題的經驗歸納</vt:lpstr>
      <vt:lpstr>問的問題常被老師打槍 – 找問題的經驗歸納</vt:lpstr>
      <vt:lpstr>問的問題常被老師打槍 – 找問題的經驗歸納</vt:lpstr>
      <vt:lpstr>問的問題常被老師打槍 – 找問題的經驗歸納</vt:lpstr>
      <vt:lpstr>PowerPoint 簡報</vt:lpstr>
      <vt:lpstr>問的問題常被老師打槍 – 找問題的經驗歸納</vt:lpstr>
      <vt:lpstr>問的問題常被老師打槍 – 找問題的經驗歸納</vt:lpstr>
      <vt:lpstr>問的問題常被老師打槍 – 找問題的經驗歸納</vt:lpstr>
      <vt:lpstr>問的問題常被老師打槍 – 找問題的經驗歸納</vt:lpstr>
      <vt:lpstr>PowerPoint 簡報</vt:lpstr>
      <vt:lpstr>問題意識總結：基於認知衝突而產生的困惑 </vt:lpstr>
      <vt:lpstr>問題意識總結：基於認知衝突而產生的困惑 </vt:lpstr>
      <vt:lpstr>PowerPoint 簡報</vt:lpstr>
      <vt:lpstr>問題意識如何培養？</vt:lpstr>
      <vt:lpstr>PowerPoint 簡報</vt:lpstr>
      <vt:lpstr>碩班階段可以處理的問題</vt:lpstr>
      <vt:lpstr>PowerPoint 簡報</vt:lpstr>
      <vt:lpstr>Proposal應包含的元素</vt:lpstr>
      <vt:lpstr>Proposal應包含的元素</vt:lpstr>
      <vt:lpstr>Proposal應包含的元素</vt:lpstr>
      <vt:lpstr>Proposal應包含的元素</vt:lpstr>
      <vt:lpstr>PowerPoint 簡報</vt:lpstr>
      <vt:lpstr>與指導老師結緣-我自己的經驗</vt:lpstr>
      <vt:lpstr>PowerPoint 簡報</vt:lpstr>
      <vt:lpstr>寫Proposal要注意的細節建議</vt:lpstr>
      <vt:lpstr>PowerPoint 簡報</vt:lpstr>
      <vt:lpstr>念博班的個人動機</vt:lpstr>
      <vt:lpstr>PowerPoint 簡報</vt:lpstr>
      <vt:lpstr>謝謝 歡迎交流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admin</cp:lastModifiedBy>
  <cp:revision>212</cp:revision>
  <dcterms:created xsi:type="dcterms:W3CDTF">2019-06-03T09:07:34Z</dcterms:created>
  <dcterms:modified xsi:type="dcterms:W3CDTF">2023-03-07T10:29:13Z</dcterms:modified>
</cp:coreProperties>
</file>