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8" r:id="rId3"/>
    <p:sldId id="309" r:id="rId4"/>
    <p:sldId id="261" r:id="rId5"/>
    <p:sldId id="270" r:id="rId6"/>
    <p:sldId id="268" r:id="rId7"/>
    <p:sldId id="291" r:id="rId8"/>
    <p:sldId id="280" r:id="rId9"/>
    <p:sldId id="287" r:id="rId10"/>
    <p:sldId id="273" r:id="rId11"/>
    <p:sldId id="279" r:id="rId12"/>
    <p:sldId id="275" r:id="rId13"/>
    <p:sldId id="276" r:id="rId14"/>
    <p:sldId id="284" r:id="rId15"/>
    <p:sldId id="290" r:id="rId16"/>
    <p:sldId id="282" r:id="rId17"/>
    <p:sldId id="283" r:id="rId18"/>
    <p:sldId id="301" r:id="rId19"/>
    <p:sldId id="300" r:id="rId20"/>
    <p:sldId id="292" r:id="rId21"/>
    <p:sldId id="310" r:id="rId22"/>
    <p:sldId id="296" r:id="rId23"/>
    <p:sldId id="297" r:id="rId24"/>
    <p:sldId id="299" r:id="rId25"/>
    <p:sldId id="307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9AD"/>
    <a:srgbClr val="595556"/>
    <a:srgbClr val="1F91A1"/>
    <a:srgbClr val="57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1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6E62A-ACD4-4747-9D99-AA09FDEB0C41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09267C1-5206-4A26-8D64-D6484A74EC25}">
      <dgm:prSet phldrT="[文字]"/>
      <dgm:spPr/>
      <dgm:t>
        <a:bodyPr/>
        <a:lstStyle/>
        <a:p>
          <a:r>
            <a:rPr lang="en-US" dirty="0"/>
            <a:t>Unbalanced distribution of voting powers</a:t>
          </a:r>
          <a:endParaRPr lang="zh-TW" altLang="en-US" dirty="0"/>
        </a:p>
      </dgm:t>
    </dgm:pt>
    <dgm:pt modelId="{6AB8F9FC-F11F-4B32-AEAD-96C786B9584F}" type="parTrans" cxnId="{D6FF7F20-4542-4279-9753-86534FE88CED}">
      <dgm:prSet/>
      <dgm:spPr/>
      <dgm:t>
        <a:bodyPr/>
        <a:lstStyle/>
        <a:p>
          <a:endParaRPr lang="zh-TW" altLang="en-US"/>
        </a:p>
      </dgm:t>
    </dgm:pt>
    <dgm:pt modelId="{47263588-503E-42C7-9E6D-25F6E0A807CA}" type="sibTrans" cxnId="{D6FF7F20-4542-4279-9753-86534FE88CED}">
      <dgm:prSet/>
      <dgm:spPr/>
      <dgm:t>
        <a:bodyPr/>
        <a:lstStyle/>
        <a:p>
          <a:endParaRPr lang="zh-TW" altLang="en-US"/>
        </a:p>
      </dgm:t>
    </dgm:pt>
    <dgm:pt modelId="{26125D4B-B036-4ED2-84D6-43B6F428D3AE}">
      <dgm:prSet phldrT="[文字]"/>
      <dgm:spPr/>
      <dgm:t>
        <a:bodyPr/>
        <a:lstStyle/>
        <a:p>
          <a:r>
            <a:rPr lang="en-US" dirty="0"/>
            <a:t>China held a 26%+</a:t>
          </a:r>
          <a:endParaRPr lang="zh-TW" altLang="en-US" dirty="0"/>
        </a:p>
      </dgm:t>
    </dgm:pt>
    <dgm:pt modelId="{BE27D407-272D-4CB1-89B0-C1AC661B3CC0}" type="parTrans" cxnId="{4126AD10-FD09-4E55-B241-98765A35BD63}">
      <dgm:prSet/>
      <dgm:spPr/>
      <dgm:t>
        <a:bodyPr/>
        <a:lstStyle/>
        <a:p>
          <a:endParaRPr lang="zh-TW" altLang="en-US"/>
        </a:p>
      </dgm:t>
    </dgm:pt>
    <dgm:pt modelId="{B7396C17-8DFE-4E60-B168-75D6C4583539}" type="sibTrans" cxnId="{4126AD10-FD09-4E55-B241-98765A35BD63}">
      <dgm:prSet/>
      <dgm:spPr/>
      <dgm:t>
        <a:bodyPr/>
        <a:lstStyle/>
        <a:p>
          <a:endParaRPr lang="zh-TW" altLang="en-US"/>
        </a:p>
      </dgm:t>
    </dgm:pt>
    <dgm:pt modelId="{8A09C80B-49EE-409D-899D-770D09F53252}">
      <dgm:prSet phldrT="[文字]"/>
      <dgm:spPr/>
      <dgm:t>
        <a:bodyPr/>
        <a:lstStyle/>
        <a:p>
          <a:r>
            <a:rPr lang="en-US" dirty="0"/>
            <a:t>Inefficient management and redundant procedure</a:t>
          </a:r>
          <a:endParaRPr lang="zh-TW" altLang="en-US" dirty="0"/>
        </a:p>
      </dgm:t>
    </dgm:pt>
    <dgm:pt modelId="{E0C0A00C-C76B-4160-A766-1A687F25B465}" type="parTrans" cxnId="{4B1ADA14-542B-4CF9-9C9F-A58FF98A5203}">
      <dgm:prSet/>
      <dgm:spPr/>
      <dgm:t>
        <a:bodyPr/>
        <a:lstStyle/>
        <a:p>
          <a:endParaRPr lang="zh-TW" altLang="en-US"/>
        </a:p>
      </dgm:t>
    </dgm:pt>
    <dgm:pt modelId="{D8F79F7E-F807-4488-B357-6925EB672E61}" type="sibTrans" cxnId="{4B1ADA14-542B-4CF9-9C9F-A58FF98A5203}">
      <dgm:prSet/>
      <dgm:spPr/>
      <dgm:t>
        <a:bodyPr/>
        <a:lstStyle/>
        <a:p>
          <a:endParaRPr lang="zh-TW" altLang="en-US"/>
        </a:p>
      </dgm:t>
    </dgm:pt>
    <dgm:pt modelId="{0BB7A9D4-0762-4E57-98B0-7238535F7DD9}">
      <dgm:prSet phldrT="[文字]"/>
      <dgm:spPr/>
      <dgm:t>
        <a:bodyPr/>
        <a:lstStyle/>
        <a:p>
          <a:r>
            <a:rPr lang="en-US" dirty="0"/>
            <a:t>12 Board of Directors</a:t>
          </a:r>
          <a:endParaRPr lang="zh-TW" altLang="en-US" dirty="0"/>
        </a:p>
      </dgm:t>
    </dgm:pt>
    <dgm:pt modelId="{85AF5C2A-41D4-4A4E-931E-868B556FF5AB}" type="parTrans" cxnId="{3FBF24B1-522D-48CD-B156-B0CA3A6D9049}">
      <dgm:prSet/>
      <dgm:spPr/>
      <dgm:t>
        <a:bodyPr/>
        <a:lstStyle/>
        <a:p>
          <a:endParaRPr lang="zh-TW" altLang="en-US"/>
        </a:p>
      </dgm:t>
    </dgm:pt>
    <dgm:pt modelId="{7B79FB03-0668-40E4-BC2E-98C283E403B1}" type="sibTrans" cxnId="{3FBF24B1-522D-48CD-B156-B0CA3A6D9049}">
      <dgm:prSet/>
      <dgm:spPr/>
      <dgm:t>
        <a:bodyPr/>
        <a:lstStyle/>
        <a:p>
          <a:endParaRPr lang="zh-TW" altLang="en-US"/>
        </a:p>
      </dgm:t>
    </dgm:pt>
    <dgm:pt modelId="{D781BE44-069F-47DE-921B-2C61788396C6}">
      <dgm:prSet phldrT="[文字]"/>
      <dgm:spPr/>
      <dgm:t>
        <a:bodyPr/>
        <a:lstStyle/>
        <a:p>
          <a:r>
            <a:rPr lang="en-US" dirty="0"/>
            <a:t>Western monopolization of the presidency</a:t>
          </a:r>
          <a:endParaRPr lang="zh-TW" altLang="en-US" dirty="0"/>
        </a:p>
      </dgm:t>
    </dgm:pt>
    <dgm:pt modelId="{AD6D7C41-E679-4252-8FE0-21DB6CC9EC10}" type="parTrans" cxnId="{B51DA26B-7253-4AEF-B71F-BC2BEB434739}">
      <dgm:prSet/>
      <dgm:spPr/>
      <dgm:t>
        <a:bodyPr/>
        <a:lstStyle/>
        <a:p>
          <a:endParaRPr lang="zh-TW" altLang="en-US"/>
        </a:p>
      </dgm:t>
    </dgm:pt>
    <dgm:pt modelId="{7ABF7FE6-DA19-445D-B1AB-7A75B8610F3F}" type="sibTrans" cxnId="{B51DA26B-7253-4AEF-B71F-BC2BEB434739}">
      <dgm:prSet/>
      <dgm:spPr/>
      <dgm:t>
        <a:bodyPr/>
        <a:lstStyle/>
        <a:p>
          <a:endParaRPr lang="zh-TW" altLang="en-US"/>
        </a:p>
      </dgm:t>
    </dgm:pt>
    <dgm:pt modelId="{6F1607B9-A8E9-4696-8224-C0EF70F3FE4C}">
      <dgm:prSet phldrT="[文字]"/>
      <dgm:spPr/>
      <dgm:t>
        <a:bodyPr/>
        <a:lstStyle/>
        <a:p>
          <a:r>
            <a:rPr lang="en-US" dirty="0"/>
            <a:t>China can veto AIIB presidential candidate</a:t>
          </a:r>
          <a:endParaRPr lang="zh-TW" altLang="en-US" dirty="0"/>
        </a:p>
      </dgm:t>
    </dgm:pt>
    <dgm:pt modelId="{E5AA1ECE-6AFE-4CE2-BE4C-891E443DD8E3}" type="parTrans" cxnId="{2EE1E091-0BA4-43A9-9955-63AD795FFA70}">
      <dgm:prSet/>
      <dgm:spPr/>
      <dgm:t>
        <a:bodyPr/>
        <a:lstStyle/>
        <a:p>
          <a:endParaRPr lang="zh-TW" altLang="en-US"/>
        </a:p>
      </dgm:t>
    </dgm:pt>
    <dgm:pt modelId="{7039F47D-1D48-41DD-A9B5-C5C22BD166B7}" type="sibTrans" cxnId="{2EE1E091-0BA4-43A9-9955-63AD795FFA70}">
      <dgm:prSet/>
      <dgm:spPr/>
      <dgm:t>
        <a:bodyPr/>
        <a:lstStyle/>
        <a:p>
          <a:endParaRPr lang="zh-TW" altLang="en-US"/>
        </a:p>
      </dgm:t>
    </dgm:pt>
    <dgm:pt modelId="{8442B303-3C7F-4F7A-AD15-2AC81C959772}">
      <dgm:prSet phldrT="[文字]"/>
      <dgm:spPr/>
      <dgm:t>
        <a:bodyPr/>
        <a:lstStyle/>
        <a:p>
          <a:r>
            <a:rPr lang="en-US" dirty="0"/>
            <a:t>(neoliberal) loan conditionality</a:t>
          </a:r>
          <a:endParaRPr lang="zh-TW" altLang="en-US" dirty="0"/>
        </a:p>
      </dgm:t>
    </dgm:pt>
    <dgm:pt modelId="{982F9E29-5E17-48D7-A8AF-C3FE891D007F}" type="parTrans" cxnId="{701D120E-A765-4C98-926E-7D4FC959EC91}">
      <dgm:prSet/>
      <dgm:spPr/>
      <dgm:t>
        <a:bodyPr/>
        <a:lstStyle/>
        <a:p>
          <a:endParaRPr lang="zh-TW" altLang="en-US"/>
        </a:p>
      </dgm:t>
    </dgm:pt>
    <dgm:pt modelId="{0272688B-B807-4F6E-89AF-55A160C676EF}" type="sibTrans" cxnId="{701D120E-A765-4C98-926E-7D4FC959EC91}">
      <dgm:prSet/>
      <dgm:spPr/>
      <dgm:t>
        <a:bodyPr/>
        <a:lstStyle/>
        <a:p>
          <a:endParaRPr lang="zh-TW" altLang="en-US"/>
        </a:p>
      </dgm:t>
    </dgm:pt>
    <dgm:pt modelId="{7B4F13DC-06EF-40CC-9015-872A394FAAC4}">
      <dgm:prSet phldrT="[文字]"/>
      <dgm:spPr/>
      <dgm:t>
        <a:bodyPr/>
        <a:lstStyle/>
        <a:p>
          <a:r>
            <a:rPr lang="en-US" dirty="0"/>
            <a:t>A lack of experts from a variety of disciplines</a:t>
          </a:r>
          <a:endParaRPr lang="zh-TW" altLang="en-US" dirty="0"/>
        </a:p>
      </dgm:t>
    </dgm:pt>
    <dgm:pt modelId="{879AAA52-1179-40BB-B54C-7D353E9573D4}" type="parTrans" cxnId="{E5446228-94FC-4A8D-9D63-C4503A2B3646}">
      <dgm:prSet/>
      <dgm:spPr/>
      <dgm:t>
        <a:bodyPr/>
        <a:lstStyle/>
        <a:p>
          <a:endParaRPr lang="zh-TW" altLang="en-US"/>
        </a:p>
      </dgm:t>
    </dgm:pt>
    <dgm:pt modelId="{0D2601A0-52BB-479D-91B6-A5B06F71C7C2}" type="sibTrans" cxnId="{E5446228-94FC-4A8D-9D63-C4503A2B3646}">
      <dgm:prSet/>
      <dgm:spPr/>
      <dgm:t>
        <a:bodyPr/>
        <a:lstStyle/>
        <a:p>
          <a:endParaRPr lang="zh-TW" altLang="en-US"/>
        </a:p>
      </dgm:t>
    </dgm:pt>
    <dgm:pt modelId="{0E7F5E9F-A076-411F-8395-9D57689B22AE}">
      <dgm:prSet phldrT="[文字]"/>
      <dgm:spPr/>
      <dgm:t>
        <a:bodyPr/>
        <a:lstStyle/>
        <a:p>
          <a:r>
            <a:rPr lang="en-US" altLang="en-US" dirty="0"/>
            <a:t>China can veto (supermajority issues)</a:t>
          </a:r>
          <a:endParaRPr lang="zh-TW" altLang="en-US" dirty="0"/>
        </a:p>
      </dgm:t>
    </dgm:pt>
    <dgm:pt modelId="{EFEB46F4-8BBF-4B86-A88C-FC49AB3A4900}" type="parTrans" cxnId="{9D1F2CAA-448E-4A9F-9579-55877B2B0A3F}">
      <dgm:prSet/>
      <dgm:spPr/>
      <dgm:t>
        <a:bodyPr/>
        <a:lstStyle/>
        <a:p>
          <a:endParaRPr lang="zh-TW" altLang="en-US"/>
        </a:p>
      </dgm:t>
    </dgm:pt>
    <dgm:pt modelId="{B8924052-C900-472F-95A0-A4420416BF9F}" type="sibTrans" cxnId="{9D1F2CAA-448E-4A9F-9579-55877B2B0A3F}">
      <dgm:prSet/>
      <dgm:spPr/>
      <dgm:t>
        <a:bodyPr/>
        <a:lstStyle/>
        <a:p>
          <a:endParaRPr lang="zh-TW" altLang="en-US"/>
        </a:p>
      </dgm:t>
    </dgm:pt>
    <dgm:pt modelId="{81BB09AC-8F49-4561-8C2E-79064239721D}">
      <dgm:prSet phldrT="[文字]"/>
      <dgm:spPr/>
      <dgm:t>
        <a:bodyPr/>
        <a:lstStyle/>
        <a:p>
          <a:r>
            <a:rPr lang="en-US" altLang="en-US" dirty="0"/>
            <a:t>Underrepresentation problems remains for developing countries</a:t>
          </a:r>
          <a:endParaRPr lang="zh-TW" altLang="en-US" dirty="0"/>
        </a:p>
      </dgm:t>
    </dgm:pt>
    <dgm:pt modelId="{5C69889A-8FB4-4176-A296-B4103F3EC71F}" type="parTrans" cxnId="{94792BFB-F536-43B3-9550-47B666008149}">
      <dgm:prSet/>
      <dgm:spPr/>
      <dgm:t>
        <a:bodyPr/>
        <a:lstStyle/>
        <a:p>
          <a:endParaRPr lang="zh-TW" altLang="en-US"/>
        </a:p>
      </dgm:t>
    </dgm:pt>
    <dgm:pt modelId="{B370A545-7110-43C6-A0B4-CA4644A404C4}" type="sibTrans" cxnId="{94792BFB-F536-43B3-9550-47B666008149}">
      <dgm:prSet/>
      <dgm:spPr/>
      <dgm:t>
        <a:bodyPr/>
        <a:lstStyle/>
        <a:p>
          <a:endParaRPr lang="zh-TW" altLang="en-US"/>
        </a:p>
      </dgm:t>
    </dgm:pt>
    <dgm:pt modelId="{D7092180-7A36-4E79-8F6B-AD45E838EFE2}">
      <dgm:prSet phldrT="[文字]"/>
      <dgm:spPr/>
      <dgm:t>
        <a:bodyPr/>
        <a:lstStyle/>
        <a:p>
          <a:r>
            <a:rPr lang="en-US" altLang="zh-TW" dirty="0"/>
            <a:t>Non-resident directors</a:t>
          </a:r>
          <a:endParaRPr lang="zh-TW" altLang="en-US" dirty="0"/>
        </a:p>
      </dgm:t>
    </dgm:pt>
    <dgm:pt modelId="{7D49C74B-6658-4FAD-B75F-28A66DFD99FB}" type="parTrans" cxnId="{5B870248-F575-49A3-B538-941C25D91514}">
      <dgm:prSet/>
      <dgm:spPr/>
      <dgm:t>
        <a:bodyPr/>
        <a:lstStyle/>
        <a:p>
          <a:endParaRPr lang="zh-TW" altLang="en-US"/>
        </a:p>
      </dgm:t>
    </dgm:pt>
    <dgm:pt modelId="{7774E4EF-E3C5-416E-8044-AC8CB3072F63}" type="sibTrans" cxnId="{5B870248-F575-49A3-B538-941C25D91514}">
      <dgm:prSet/>
      <dgm:spPr/>
      <dgm:t>
        <a:bodyPr/>
        <a:lstStyle/>
        <a:p>
          <a:endParaRPr lang="zh-TW" altLang="en-US"/>
        </a:p>
      </dgm:t>
    </dgm:pt>
    <dgm:pt modelId="{B72409B9-1345-42A6-9998-4B822875DF8F}">
      <dgm:prSet phldrT="[文字]"/>
      <dgm:spPr/>
      <dgm:t>
        <a:bodyPr/>
        <a:lstStyle/>
        <a:p>
          <a:r>
            <a:rPr lang="en-US" altLang="en-US" dirty="0"/>
            <a:t>Loan decisions are delegated to the bank’s management team</a:t>
          </a:r>
          <a:endParaRPr lang="zh-TW" altLang="en-US" dirty="0"/>
        </a:p>
      </dgm:t>
    </dgm:pt>
    <dgm:pt modelId="{70DF35D9-F5A1-4EBE-B8B5-83A57D7AEA27}" type="parTrans" cxnId="{B5C96ACD-75C9-40BE-84B5-EA815B778773}">
      <dgm:prSet/>
      <dgm:spPr/>
      <dgm:t>
        <a:bodyPr/>
        <a:lstStyle/>
        <a:p>
          <a:endParaRPr lang="zh-TW" altLang="en-US"/>
        </a:p>
      </dgm:t>
    </dgm:pt>
    <dgm:pt modelId="{1F690DD1-8A23-4355-A68C-750A6D3313B7}" type="sibTrans" cxnId="{B5C96ACD-75C9-40BE-84B5-EA815B778773}">
      <dgm:prSet/>
      <dgm:spPr/>
      <dgm:t>
        <a:bodyPr/>
        <a:lstStyle/>
        <a:p>
          <a:endParaRPr lang="zh-TW" altLang="en-US"/>
        </a:p>
      </dgm:t>
    </dgm:pt>
    <dgm:pt modelId="{E8603F2F-0F91-4004-BD13-D3A0C7DF5F1D}">
      <dgm:prSet phldrT="[文字]"/>
      <dgm:spPr/>
      <dgm:t>
        <a:bodyPr/>
        <a:lstStyle/>
        <a:p>
          <a:r>
            <a:rPr lang="en-US" altLang="zh-TW" dirty="0"/>
            <a:t>AIIB president: Chinese</a:t>
          </a:r>
          <a:endParaRPr lang="zh-TW" altLang="en-US" dirty="0"/>
        </a:p>
      </dgm:t>
    </dgm:pt>
    <dgm:pt modelId="{BB507ED3-F12D-43AB-8E70-0DDB139EA71D}" type="parTrans" cxnId="{F05AC8B6-1164-43DD-B1F2-BEDB9EA2BC8A}">
      <dgm:prSet/>
      <dgm:spPr/>
      <dgm:t>
        <a:bodyPr/>
        <a:lstStyle/>
        <a:p>
          <a:endParaRPr lang="zh-TW" altLang="en-US"/>
        </a:p>
      </dgm:t>
    </dgm:pt>
    <dgm:pt modelId="{200E807B-E99C-4DF6-8504-CA2AA5E42169}" type="sibTrans" cxnId="{F05AC8B6-1164-43DD-B1F2-BEDB9EA2BC8A}">
      <dgm:prSet/>
      <dgm:spPr/>
      <dgm:t>
        <a:bodyPr/>
        <a:lstStyle/>
        <a:p>
          <a:endParaRPr lang="zh-TW" altLang="en-US"/>
        </a:p>
      </dgm:t>
    </dgm:pt>
    <dgm:pt modelId="{0C576E7E-579B-469F-84C2-F0CE592C564B}">
      <dgm:prSet phldrT="[文字]"/>
      <dgm:spPr/>
      <dgm:t>
        <a:bodyPr/>
        <a:lstStyle/>
        <a:p>
          <a:r>
            <a:rPr lang="en-US" altLang="zh-TW" dirty="0"/>
            <a:t>5</a:t>
          </a:r>
          <a:r>
            <a:rPr lang="zh-TW" altLang="en-US" dirty="0"/>
            <a:t> </a:t>
          </a:r>
          <a:r>
            <a:rPr lang="en-US" altLang="zh-TW" dirty="0"/>
            <a:t>VPs: France, Germany, UK, India and Indonesia</a:t>
          </a:r>
          <a:endParaRPr lang="zh-TW" altLang="en-US" dirty="0"/>
        </a:p>
      </dgm:t>
    </dgm:pt>
    <dgm:pt modelId="{C6CC8262-6311-422B-A39F-EA61413A7781}" type="parTrans" cxnId="{05EF489E-F660-4192-987E-630E1310C655}">
      <dgm:prSet/>
      <dgm:spPr/>
      <dgm:t>
        <a:bodyPr/>
        <a:lstStyle/>
        <a:p>
          <a:endParaRPr lang="zh-TW" altLang="en-US"/>
        </a:p>
      </dgm:t>
    </dgm:pt>
    <dgm:pt modelId="{02B35A7D-CF0B-4AE8-B80B-3CB5CDAAB726}" type="sibTrans" cxnId="{05EF489E-F660-4192-987E-630E1310C655}">
      <dgm:prSet/>
      <dgm:spPr/>
      <dgm:t>
        <a:bodyPr/>
        <a:lstStyle/>
        <a:p>
          <a:endParaRPr lang="zh-TW" altLang="en-US"/>
        </a:p>
      </dgm:t>
    </dgm:pt>
    <dgm:pt modelId="{C70C48A3-66D7-4FF6-93B2-FB56CC30F223}">
      <dgm:prSet phldrT="[文字]"/>
      <dgm:spPr/>
      <dgm:t>
        <a:bodyPr/>
        <a:lstStyle/>
        <a:p>
          <a:r>
            <a:rPr lang="en-US" dirty="0"/>
            <a:t>AIIB claimed its loans will go with fewer strings attached</a:t>
          </a:r>
          <a:endParaRPr lang="zh-TW" altLang="en-US" dirty="0"/>
        </a:p>
      </dgm:t>
    </dgm:pt>
    <dgm:pt modelId="{F2094DDA-8681-4F04-9A5C-CFE63E12E734}" type="parTrans" cxnId="{366FB3CD-CFE5-4015-B822-8C23A2302870}">
      <dgm:prSet/>
      <dgm:spPr/>
      <dgm:t>
        <a:bodyPr/>
        <a:lstStyle/>
        <a:p>
          <a:endParaRPr lang="zh-TW" altLang="en-US"/>
        </a:p>
      </dgm:t>
    </dgm:pt>
    <dgm:pt modelId="{A2E84079-BF45-4518-9D69-80170E831A97}" type="sibTrans" cxnId="{366FB3CD-CFE5-4015-B822-8C23A2302870}">
      <dgm:prSet/>
      <dgm:spPr/>
      <dgm:t>
        <a:bodyPr/>
        <a:lstStyle/>
        <a:p>
          <a:endParaRPr lang="zh-TW" altLang="en-US"/>
        </a:p>
      </dgm:t>
    </dgm:pt>
    <dgm:pt modelId="{3833D520-5A3D-471C-BD1A-A9A9D60C0B1D}">
      <dgm:prSet phldrT="[文字]"/>
      <dgm:spPr/>
      <dgm:t>
        <a:bodyPr/>
        <a:lstStyle/>
        <a:p>
          <a:r>
            <a:rPr lang="en-US" dirty="0"/>
            <a:t>Will not ask privatization or deregulation</a:t>
          </a:r>
          <a:endParaRPr lang="zh-TW" altLang="en-US" dirty="0"/>
        </a:p>
      </dgm:t>
    </dgm:pt>
    <dgm:pt modelId="{59DFC645-8B4F-4BBE-857C-0AA935838F70}" type="parTrans" cxnId="{A54B6C65-2907-4217-9CFB-79BF9704BBDA}">
      <dgm:prSet/>
      <dgm:spPr/>
      <dgm:t>
        <a:bodyPr/>
        <a:lstStyle/>
        <a:p>
          <a:endParaRPr lang="zh-TW" altLang="en-US"/>
        </a:p>
      </dgm:t>
    </dgm:pt>
    <dgm:pt modelId="{6D4C2477-E3D8-4DCA-91E7-00EAEB4D78D1}" type="sibTrans" cxnId="{A54B6C65-2907-4217-9CFB-79BF9704BBDA}">
      <dgm:prSet/>
      <dgm:spPr/>
      <dgm:t>
        <a:bodyPr/>
        <a:lstStyle/>
        <a:p>
          <a:endParaRPr lang="zh-TW" altLang="en-US"/>
        </a:p>
      </dgm:t>
    </dgm:pt>
    <dgm:pt modelId="{07F1A625-8ABA-40BE-BC04-E797BEAAEC4E}">
      <dgm:prSet phldrT="[文字]"/>
      <dgm:spPr/>
      <dgm:t>
        <a:bodyPr/>
        <a:lstStyle/>
        <a:p>
          <a:r>
            <a:rPr lang="en-US" altLang="zh-TW" dirty="0"/>
            <a:t>Not interested in young talents from backgrounds outside economics and public policy</a:t>
          </a:r>
          <a:endParaRPr lang="zh-TW" altLang="en-US" dirty="0"/>
        </a:p>
      </dgm:t>
    </dgm:pt>
    <dgm:pt modelId="{F719957A-605B-492B-A80B-A9F17545F99D}" type="parTrans" cxnId="{3734D47F-E926-451D-8932-5EBB36A72511}">
      <dgm:prSet/>
      <dgm:spPr/>
      <dgm:t>
        <a:bodyPr/>
        <a:lstStyle/>
        <a:p>
          <a:endParaRPr lang="zh-TW" altLang="en-US"/>
        </a:p>
      </dgm:t>
    </dgm:pt>
    <dgm:pt modelId="{DC4CAC0B-762A-433D-8F1F-38B969CE93D2}" type="sibTrans" cxnId="{3734D47F-E926-451D-8932-5EBB36A72511}">
      <dgm:prSet/>
      <dgm:spPr/>
      <dgm:t>
        <a:bodyPr/>
        <a:lstStyle/>
        <a:p>
          <a:endParaRPr lang="zh-TW" altLang="en-US"/>
        </a:p>
      </dgm:t>
    </dgm:pt>
    <dgm:pt modelId="{1B061BDF-5720-48C1-8556-1A8E5AA16902}" type="pres">
      <dgm:prSet presAssocID="{0DD6E62A-ACD4-4747-9D99-AA09FDEB0C41}" presName="Name0" presStyleCnt="0">
        <dgm:presLayoutVars>
          <dgm:dir/>
          <dgm:animLvl val="lvl"/>
          <dgm:resizeHandles val="exact"/>
        </dgm:presLayoutVars>
      </dgm:prSet>
      <dgm:spPr/>
    </dgm:pt>
    <dgm:pt modelId="{3651095E-BC37-4834-AF98-195BD66C6BF2}" type="pres">
      <dgm:prSet presAssocID="{A09267C1-5206-4A26-8D64-D6484A74EC25}" presName="composite" presStyleCnt="0"/>
      <dgm:spPr/>
    </dgm:pt>
    <dgm:pt modelId="{A25AB781-9D44-44F0-BD34-049B2B4B7300}" type="pres">
      <dgm:prSet presAssocID="{A09267C1-5206-4A26-8D64-D6484A74EC2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4CAE613-CA22-43D3-BF34-DC46F93756CF}" type="pres">
      <dgm:prSet presAssocID="{A09267C1-5206-4A26-8D64-D6484A74EC25}" presName="desTx" presStyleLbl="alignAccFollowNode1" presStyleIdx="0" presStyleCnt="5">
        <dgm:presLayoutVars>
          <dgm:bulletEnabled val="1"/>
        </dgm:presLayoutVars>
      </dgm:prSet>
      <dgm:spPr/>
    </dgm:pt>
    <dgm:pt modelId="{ABAEE7B7-3545-4D06-B53D-0BE8A705FBE4}" type="pres">
      <dgm:prSet presAssocID="{47263588-503E-42C7-9E6D-25F6E0A807CA}" presName="space" presStyleCnt="0"/>
      <dgm:spPr/>
    </dgm:pt>
    <dgm:pt modelId="{6AE376F4-99B2-4773-A815-D9DD09922CF4}" type="pres">
      <dgm:prSet presAssocID="{8A09C80B-49EE-409D-899D-770D09F53252}" presName="composite" presStyleCnt="0"/>
      <dgm:spPr/>
    </dgm:pt>
    <dgm:pt modelId="{104B3316-0DC0-456A-8BC3-5D9A2007E6CA}" type="pres">
      <dgm:prSet presAssocID="{8A09C80B-49EE-409D-899D-770D09F5325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45E9491-2370-41EC-81E9-AF4B39ECBB57}" type="pres">
      <dgm:prSet presAssocID="{8A09C80B-49EE-409D-899D-770D09F53252}" presName="desTx" presStyleLbl="alignAccFollowNode1" presStyleIdx="1" presStyleCnt="5">
        <dgm:presLayoutVars>
          <dgm:bulletEnabled val="1"/>
        </dgm:presLayoutVars>
      </dgm:prSet>
      <dgm:spPr/>
    </dgm:pt>
    <dgm:pt modelId="{EA09D3FC-0059-4DEF-A074-F0F0CD01468F}" type="pres">
      <dgm:prSet presAssocID="{D8F79F7E-F807-4488-B357-6925EB672E61}" presName="space" presStyleCnt="0"/>
      <dgm:spPr/>
    </dgm:pt>
    <dgm:pt modelId="{82C9ECAE-B683-4EE5-B3FF-9AA79C85D93E}" type="pres">
      <dgm:prSet presAssocID="{D781BE44-069F-47DE-921B-2C61788396C6}" presName="composite" presStyleCnt="0"/>
      <dgm:spPr/>
    </dgm:pt>
    <dgm:pt modelId="{4E20D66E-C848-40EB-8151-A06F68323DF8}" type="pres">
      <dgm:prSet presAssocID="{D781BE44-069F-47DE-921B-2C61788396C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C5BC9C6-A40C-4382-9363-486596A6636B}" type="pres">
      <dgm:prSet presAssocID="{D781BE44-069F-47DE-921B-2C61788396C6}" presName="desTx" presStyleLbl="alignAccFollowNode1" presStyleIdx="2" presStyleCnt="5">
        <dgm:presLayoutVars>
          <dgm:bulletEnabled val="1"/>
        </dgm:presLayoutVars>
      </dgm:prSet>
      <dgm:spPr/>
    </dgm:pt>
    <dgm:pt modelId="{A8CC0359-1CAE-43E3-845E-27A1DED33439}" type="pres">
      <dgm:prSet presAssocID="{7ABF7FE6-DA19-445D-B1AB-7A75B8610F3F}" presName="space" presStyleCnt="0"/>
      <dgm:spPr/>
    </dgm:pt>
    <dgm:pt modelId="{287BDA2D-933F-44DF-9B2E-DEDB7FE1BCC1}" type="pres">
      <dgm:prSet presAssocID="{8442B303-3C7F-4F7A-AD15-2AC81C959772}" presName="composite" presStyleCnt="0"/>
      <dgm:spPr/>
    </dgm:pt>
    <dgm:pt modelId="{73D54CC8-96D0-4CB2-A24B-F9ACA3C602BC}" type="pres">
      <dgm:prSet presAssocID="{8442B303-3C7F-4F7A-AD15-2AC81C95977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7FB8319-FFE5-4019-A286-68AA26F7706B}" type="pres">
      <dgm:prSet presAssocID="{8442B303-3C7F-4F7A-AD15-2AC81C959772}" presName="desTx" presStyleLbl="alignAccFollowNode1" presStyleIdx="3" presStyleCnt="5">
        <dgm:presLayoutVars>
          <dgm:bulletEnabled val="1"/>
        </dgm:presLayoutVars>
      </dgm:prSet>
      <dgm:spPr/>
    </dgm:pt>
    <dgm:pt modelId="{B0F7564F-7AD5-4BD9-99C9-A1B4336D778C}" type="pres">
      <dgm:prSet presAssocID="{0272688B-B807-4F6E-89AF-55A160C676EF}" presName="space" presStyleCnt="0"/>
      <dgm:spPr/>
    </dgm:pt>
    <dgm:pt modelId="{322EC00C-50A1-4287-BAE5-FFFF5825958A}" type="pres">
      <dgm:prSet presAssocID="{7B4F13DC-06EF-40CC-9015-872A394FAAC4}" presName="composite" presStyleCnt="0"/>
      <dgm:spPr/>
    </dgm:pt>
    <dgm:pt modelId="{DAEE7B58-0CB4-4FED-9296-7A6C2EB0C171}" type="pres">
      <dgm:prSet presAssocID="{7B4F13DC-06EF-40CC-9015-872A394FAAC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E998107-44B8-43FC-BDE1-34AEF8848AAF}" type="pres">
      <dgm:prSet presAssocID="{7B4F13DC-06EF-40CC-9015-872A394FAAC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2DF45D09-21AE-43DA-8A0F-FBC09F1BA83A}" type="presOf" srcId="{A09267C1-5206-4A26-8D64-D6484A74EC25}" destId="{A25AB781-9D44-44F0-BD34-049B2B4B7300}" srcOrd="0" destOrd="0" presId="urn:microsoft.com/office/officeart/2005/8/layout/hList1"/>
    <dgm:cxn modelId="{701D120E-A765-4C98-926E-7D4FC959EC91}" srcId="{0DD6E62A-ACD4-4747-9D99-AA09FDEB0C41}" destId="{8442B303-3C7F-4F7A-AD15-2AC81C959772}" srcOrd="3" destOrd="0" parTransId="{982F9E29-5E17-48D7-A8AF-C3FE891D007F}" sibTransId="{0272688B-B807-4F6E-89AF-55A160C676EF}"/>
    <dgm:cxn modelId="{4126AD10-FD09-4E55-B241-98765A35BD63}" srcId="{A09267C1-5206-4A26-8D64-D6484A74EC25}" destId="{26125D4B-B036-4ED2-84D6-43B6F428D3AE}" srcOrd="0" destOrd="0" parTransId="{BE27D407-272D-4CB1-89B0-C1AC661B3CC0}" sibTransId="{B7396C17-8DFE-4E60-B168-75D6C4583539}"/>
    <dgm:cxn modelId="{4B1ADA14-542B-4CF9-9C9F-A58FF98A5203}" srcId="{0DD6E62A-ACD4-4747-9D99-AA09FDEB0C41}" destId="{8A09C80B-49EE-409D-899D-770D09F53252}" srcOrd="1" destOrd="0" parTransId="{E0C0A00C-C76B-4160-A766-1A687F25B465}" sibTransId="{D8F79F7E-F807-4488-B357-6925EB672E61}"/>
    <dgm:cxn modelId="{406B7C15-9C9A-4E17-A899-C87C5A9529D7}" type="presOf" srcId="{26125D4B-B036-4ED2-84D6-43B6F428D3AE}" destId="{34CAE613-CA22-43D3-BF34-DC46F93756CF}" srcOrd="0" destOrd="0" presId="urn:microsoft.com/office/officeart/2005/8/layout/hList1"/>
    <dgm:cxn modelId="{D5579C19-9328-4243-BCE9-FA575FE5757D}" type="presOf" srcId="{0BB7A9D4-0762-4E57-98B0-7238535F7DD9}" destId="{745E9491-2370-41EC-81E9-AF4B39ECBB57}" srcOrd="0" destOrd="0" presId="urn:microsoft.com/office/officeart/2005/8/layout/hList1"/>
    <dgm:cxn modelId="{D6FF7F20-4542-4279-9753-86534FE88CED}" srcId="{0DD6E62A-ACD4-4747-9D99-AA09FDEB0C41}" destId="{A09267C1-5206-4A26-8D64-D6484A74EC25}" srcOrd="0" destOrd="0" parTransId="{6AB8F9FC-F11F-4B32-AEAD-96C786B9584F}" sibTransId="{47263588-503E-42C7-9E6D-25F6E0A807CA}"/>
    <dgm:cxn modelId="{26FD8027-51F5-4EF1-99A0-46DC533D793B}" type="presOf" srcId="{81BB09AC-8F49-4561-8C2E-79064239721D}" destId="{34CAE613-CA22-43D3-BF34-DC46F93756CF}" srcOrd="0" destOrd="2" presId="urn:microsoft.com/office/officeart/2005/8/layout/hList1"/>
    <dgm:cxn modelId="{E5446228-94FC-4A8D-9D63-C4503A2B3646}" srcId="{0DD6E62A-ACD4-4747-9D99-AA09FDEB0C41}" destId="{7B4F13DC-06EF-40CC-9015-872A394FAAC4}" srcOrd="4" destOrd="0" parTransId="{879AAA52-1179-40BB-B54C-7D353E9573D4}" sibTransId="{0D2601A0-52BB-479D-91B6-A5B06F71C7C2}"/>
    <dgm:cxn modelId="{9C556529-9A5A-4063-BE1E-1BEF1DF2F892}" type="presOf" srcId="{D781BE44-069F-47DE-921B-2C61788396C6}" destId="{4E20D66E-C848-40EB-8151-A06F68323DF8}" srcOrd="0" destOrd="0" presId="urn:microsoft.com/office/officeart/2005/8/layout/hList1"/>
    <dgm:cxn modelId="{A18CA538-7E04-4DCE-96EC-8106D5C9B5BB}" type="presOf" srcId="{0E7F5E9F-A076-411F-8395-9D57689B22AE}" destId="{34CAE613-CA22-43D3-BF34-DC46F93756CF}" srcOrd="0" destOrd="1" presId="urn:microsoft.com/office/officeart/2005/8/layout/hList1"/>
    <dgm:cxn modelId="{23FC503C-3CD4-432B-9084-46457A97E992}" type="presOf" srcId="{07F1A625-8ABA-40BE-BC04-E797BEAAEC4E}" destId="{6E998107-44B8-43FC-BDE1-34AEF8848AAF}" srcOrd="0" destOrd="0" presId="urn:microsoft.com/office/officeart/2005/8/layout/hList1"/>
    <dgm:cxn modelId="{308E1C3E-72FB-4746-BB54-FF2AC09C2061}" type="presOf" srcId="{E8603F2F-0F91-4004-BD13-D3A0C7DF5F1D}" destId="{2C5BC9C6-A40C-4382-9363-486596A6636B}" srcOrd="0" destOrd="1" presId="urn:microsoft.com/office/officeart/2005/8/layout/hList1"/>
    <dgm:cxn modelId="{BF29B661-D842-409D-8307-B1128B85B8A8}" type="presOf" srcId="{C70C48A3-66D7-4FF6-93B2-FB56CC30F223}" destId="{57FB8319-FFE5-4019-A286-68AA26F7706B}" srcOrd="0" destOrd="0" presId="urn:microsoft.com/office/officeart/2005/8/layout/hList1"/>
    <dgm:cxn modelId="{A54B6C65-2907-4217-9CFB-79BF9704BBDA}" srcId="{8442B303-3C7F-4F7A-AD15-2AC81C959772}" destId="{3833D520-5A3D-471C-BD1A-A9A9D60C0B1D}" srcOrd="1" destOrd="0" parTransId="{59DFC645-8B4F-4BBE-857C-0AA935838F70}" sibTransId="{6D4C2477-E3D8-4DCA-91E7-00EAEB4D78D1}"/>
    <dgm:cxn modelId="{5B870248-F575-49A3-B538-941C25D91514}" srcId="{8A09C80B-49EE-409D-899D-770D09F53252}" destId="{D7092180-7A36-4E79-8F6B-AD45E838EFE2}" srcOrd="1" destOrd="0" parTransId="{7D49C74B-6658-4FAD-B75F-28A66DFD99FB}" sibTransId="{7774E4EF-E3C5-416E-8044-AC8CB3072F63}"/>
    <dgm:cxn modelId="{B51DA26B-7253-4AEF-B71F-BC2BEB434739}" srcId="{0DD6E62A-ACD4-4747-9D99-AA09FDEB0C41}" destId="{D781BE44-069F-47DE-921B-2C61788396C6}" srcOrd="2" destOrd="0" parTransId="{AD6D7C41-E679-4252-8FE0-21DB6CC9EC10}" sibTransId="{7ABF7FE6-DA19-445D-B1AB-7A75B8610F3F}"/>
    <dgm:cxn modelId="{F435F36D-A39E-4734-B3EC-4669E5992E13}" type="presOf" srcId="{8442B303-3C7F-4F7A-AD15-2AC81C959772}" destId="{73D54CC8-96D0-4CB2-A24B-F9ACA3C602BC}" srcOrd="0" destOrd="0" presId="urn:microsoft.com/office/officeart/2005/8/layout/hList1"/>
    <dgm:cxn modelId="{19DCCC70-7639-4CEF-BFE1-A88489EB1582}" type="presOf" srcId="{0C576E7E-579B-469F-84C2-F0CE592C564B}" destId="{2C5BC9C6-A40C-4382-9363-486596A6636B}" srcOrd="0" destOrd="2" presId="urn:microsoft.com/office/officeart/2005/8/layout/hList1"/>
    <dgm:cxn modelId="{34B61D59-B4CD-4FA5-9479-C06F0197A866}" type="presOf" srcId="{B72409B9-1345-42A6-9998-4B822875DF8F}" destId="{745E9491-2370-41EC-81E9-AF4B39ECBB57}" srcOrd="0" destOrd="2" presId="urn:microsoft.com/office/officeart/2005/8/layout/hList1"/>
    <dgm:cxn modelId="{3734D47F-E926-451D-8932-5EBB36A72511}" srcId="{7B4F13DC-06EF-40CC-9015-872A394FAAC4}" destId="{07F1A625-8ABA-40BE-BC04-E797BEAAEC4E}" srcOrd="0" destOrd="0" parTransId="{F719957A-605B-492B-A80B-A9F17545F99D}" sibTransId="{DC4CAC0B-762A-433D-8F1F-38B969CE93D2}"/>
    <dgm:cxn modelId="{3E8A5A83-FF5D-434B-895D-41F2855DE19C}" type="presOf" srcId="{6F1607B9-A8E9-4696-8224-C0EF70F3FE4C}" destId="{2C5BC9C6-A40C-4382-9363-486596A6636B}" srcOrd="0" destOrd="0" presId="urn:microsoft.com/office/officeart/2005/8/layout/hList1"/>
    <dgm:cxn modelId="{9238B887-30D1-4B1E-8AD1-B02A485D59FC}" type="presOf" srcId="{7B4F13DC-06EF-40CC-9015-872A394FAAC4}" destId="{DAEE7B58-0CB4-4FED-9296-7A6C2EB0C171}" srcOrd="0" destOrd="0" presId="urn:microsoft.com/office/officeart/2005/8/layout/hList1"/>
    <dgm:cxn modelId="{2EE1E091-0BA4-43A9-9955-63AD795FFA70}" srcId="{D781BE44-069F-47DE-921B-2C61788396C6}" destId="{6F1607B9-A8E9-4696-8224-C0EF70F3FE4C}" srcOrd="0" destOrd="0" parTransId="{E5AA1ECE-6AFE-4CE2-BE4C-891E443DD8E3}" sibTransId="{7039F47D-1D48-41DD-A9B5-C5C22BD166B7}"/>
    <dgm:cxn modelId="{05EF489E-F660-4192-987E-630E1310C655}" srcId="{D781BE44-069F-47DE-921B-2C61788396C6}" destId="{0C576E7E-579B-469F-84C2-F0CE592C564B}" srcOrd="2" destOrd="0" parTransId="{C6CC8262-6311-422B-A39F-EA61413A7781}" sibTransId="{02B35A7D-CF0B-4AE8-B80B-3CB5CDAAB726}"/>
    <dgm:cxn modelId="{9D1F2CAA-448E-4A9F-9579-55877B2B0A3F}" srcId="{A09267C1-5206-4A26-8D64-D6484A74EC25}" destId="{0E7F5E9F-A076-411F-8395-9D57689B22AE}" srcOrd="1" destOrd="0" parTransId="{EFEB46F4-8BBF-4B86-A88C-FC49AB3A4900}" sibTransId="{B8924052-C900-472F-95A0-A4420416BF9F}"/>
    <dgm:cxn modelId="{3FBF24B1-522D-48CD-B156-B0CA3A6D9049}" srcId="{8A09C80B-49EE-409D-899D-770D09F53252}" destId="{0BB7A9D4-0762-4E57-98B0-7238535F7DD9}" srcOrd="0" destOrd="0" parTransId="{85AF5C2A-41D4-4A4E-931E-868B556FF5AB}" sibTransId="{7B79FB03-0668-40E4-BC2E-98C283E403B1}"/>
    <dgm:cxn modelId="{F05AC8B6-1164-43DD-B1F2-BEDB9EA2BC8A}" srcId="{D781BE44-069F-47DE-921B-2C61788396C6}" destId="{E8603F2F-0F91-4004-BD13-D3A0C7DF5F1D}" srcOrd="1" destOrd="0" parTransId="{BB507ED3-F12D-43AB-8E70-0DDB139EA71D}" sibTransId="{200E807B-E99C-4DF6-8504-CA2AA5E42169}"/>
    <dgm:cxn modelId="{5DFDDEB8-B047-45C7-99E6-9255FC81F45B}" type="presOf" srcId="{0DD6E62A-ACD4-4747-9D99-AA09FDEB0C41}" destId="{1B061BDF-5720-48C1-8556-1A8E5AA16902}" srcOrd="0" destOrd="0" presId="urn:microsoft.com/office/officeart/2005/8/layout/hList1"/>
    <dgm:cxn modelId="{B5C96ACD-75C9-40BE-84B5-EA815B778773}" srcId="{8A09C80B-49EE-409D-899D-770D09F53252}" destId="{B72409B9-1345-42A6-9998-4B822875DF8F}" srcOrd="2" destOrd="0" parTransId="{70DF35D9-F5A1-4EBE-B8B5-83A57D7AEA27}" sibTransId="{1F690DD1-8A23-4355-A68C-750A6D3313B7}"/>
    <dgm:cxn modelId="{366FB3CD-CFE5-4015-B822-8C23A2302870}" srcId="{8442B303-3C7F-4F7A-AD15-2AC81C959772}" destId="{C70C48A3-66D7-4FF6-93B2-FB56CC30F223}" srcOrd="0" destOrd="0" parTransId="{F2094DDA-8681-4F04-9A5C-CFE63E12E734}" sibTransId="{A2E84079-BF45-4518-9D69-80170E831A97}"/>
    <dgm:cxn modelId="{314E15D0-D303-4BB6-B2F8-7256A8BA539A}" type="presOf" srcId="{3833D520-5A3D-471C-BD1A-A9A9D60C0B1D}" destId="{57FB8319-FFE5-4019-A286-68AA26F7706B}" srcOrd="0" destOrd="1" presId="urn:microsoft.com/office/officeart/2005/8/layout/hList1"/>
    <dgm:cxn modelId="{5CFEBCF0-B64D-48F2-9EE5-F6B838BDF4A2}" type="presOf" srcId="{D7092180-7A36-4E79-8F6B-AD45E838EFE2}" destId="{745E9491-2370-41EC-81E9-AF4B39ECBB57}" srcOrd="0" destOrd="1" presId="urn:microsoft.com/office/officeart/2005/8/layout/hList1"/>
    <dgm:cxn modelId="{F55E06F5-6F0A-474E-9C0C-D62E9FBD2382}" type="presOf" srcId="{8A09C80B-49EE-409D-899D-770D09F53252}" destId="{104B3316-0DC0-456A-8BC3-5D9A2007E6CA}" srcOrd="0" destOrd="0" presId="urn:microsoft.com/office/officeart/2005/8/layout/hList1"/>
    <dgm:cxn modelId="{94792BFB-F536-43B3-9550-47B666008149}" srcId="{A09267C1-5206-4A26-8D64-D6484A74EC25}" destId="{81BB09AC-8F49-4561-8C2E-79064239721D}" srcOrd="2" destOrd="0" parTransId="{5C69889A-8FB4-4176-A296-B4103F3EC71F}" sibTransId="{B370A545-7110-43C6-A0B4-CA4644A404C4}"/>
    <dgm:cxn modelId="{427B5B10-A2D5-4783-9798-91A6FAFBB764}" type="presParOf" srcId="{1B061BDF-5720-48C1-8556-1A8E5AA16902}" destId="{3651095E-BC37-4834-AF98-195BD66C6BF2}" srcOrd="0" destOrd="0" presId="urn:microsoft.com/office/officeart/2005/8/layout/hList1"/>
    <dgm:cxn modelId="{FBFA24D6-7FB9-4073-A638-3D603BC050C5}" type="presParOf" srcId="{3651095E-BC37-4834-AF98-195BD66C6BF2}" destId="{A25AB781-9D44-44F0-BD34-049B2B4B7300}" srcOrd="0" destOrd="0" presId="urn:microsoft.com/office/officeart/2005/8/layout/hList1"/>
    <dgm:cxn modelId="{0828889B-E438-4AFA-A416-BF3670259AA8}" type="presParOf" srcId="{3651095E-BC37-4834-AF98-195BD66C6BF2}" destId="{34CAE613-CA22-43D3-BF34-DC46F93756CF}" srcOrd="1" destOrd="0" presId="urn:microsoft.com/office/officeart/2005/8/layout/hList1"/>
    <dgm:cxn modelId="{FF7D22FA-1558-4F42-B535-A86410CB14CF}" type="presParOf" srcId="{1B061BDF-5720-48C1-8556-1A8E5AA16902}" destId="{ABAEE7B7-3545-4D06-B53D-0BE8A705FBE4}" srcOrd="1" destOrd="0" presId="urn:microsoft.com/office/officeart/2005/8/layout/hList1"/>
    <dgm:cxn modelId="{CC7BF60B-D498-4629-B017-456B44C1DAA6}" type="presParOf" srcId="{1B061BDF-5720-48C1-8556-1A8E5AA16902}" destId="{6AE376F4-99B2-4773-A815-D9DD09922CF4}" srcOrd="2" destOrd="0" presId="urn:microsoft.com/office/officeart/2005/8/layout/hList1"/>
    <dgm:cxn modelId="{2BCE8A35-DBC1-4ED6-9671-219724D663CF}" type="presParOf" srcId="{6AE376F4-99B2-4773-A815-D9DD09922CF4}" destId="{104B3316-0DC0-456A-8BC3-5D9A2007E6CA}" srcOrd="0" destOrd="0" presId="urn:microsoft.com/office/officeart/2005/8/layout/hList1"/>
    <dgm:cxn modelId="{8D00956E-5808-4C3F-BDC3-623BCF00CB93}" type="presParOf" srcId="{6AE376F4-99B2-4773-A815-D9DD09922CF4}" destId="{745E9491-2370-41EC-81E9-AF4B39ECBB57}" srcOrd="1" destOrd="0" presId="urn:microsoft.com/office/officeart/2005/8/layout/hList1"/>
    <dgm:cxn modelId="{0CA5A82B-3517-4CC2-8195-2FD7BC04B7ED}" type="presParOf" srcId="{1B061BDF-5720-48C1-8556-1A8E5AA16902}" destId="{EA09D3FC-0059-4DEF-A074-F0F0CD01468F}" srcOrd="3" destOrd="0" presId="urn:microsoft.com/office/officeart/2005/8/layout/hList1"/>
    <dgm:cxn modelId="{0211D80E-62A6-4FAD-94FF-40777FD96B05}" type="presParOf" srcId="{1B061BDF-5720-48C1-8556-1A8E5AA16902}" destId="{82C9ECAE-B683-4EE5-B3FF-9AA79C85D93E}" srcOrd="4" destOrd="0" presId="urn:microsoft.com/office/officeart/2005/8/layout/hList1"/>
    <dgm:cxn modelId="{4A2CAAAF-1D32-4CF9-A2DB-C1D9B4988AB0}" type="presParOf" srcId="{82C9ECAE-B683-4EE5-B3FF-9AA79C85D93E}" destId="{4E20D66E-C848-40EB-8151-A06F68323DF8}" srcOrd="0" destOrd="0" presId="urn:microsoft.com/office/officeart/2005/8/layout/hList1"/>
    <dgm:cxn modelId="{88AFD7BF-EB73-40D4-A46F-CFB53F095F34}" type="presParOf" srcId="{82C9ECAE-B683-4EE5-B3FF-9AA79C85D93E}" destId="{2C5BC9C6-A40C-4382-9363-486596A6636B}" srcOrd="1" destOrd="0" presId="urn:microsoft.com/office/officeart/2005/8/layout/hList1"/>
    <dgm:cxn modelId="{981785DB-7828-4778-952E-D2382ED056FF}" type="presParOf" srcId="{1B061BDF-5720-48C1-8556-1A8E5AA16902}" destId="{A8CC0359-1CAE-43E3-845E-27A1DED33439}" srcOrd="5" destOrd="0" presId="urn:microsoft.com/office/officeart/2005/8/layout/hList1"/>
    <dgm:cxn modelId="{7C4BF1DE-9F2F-4FFB-818A-B62BB5392C67}" type="presParOf" srcId="{1B061BDF-5720-48C1-8556-1A8E5AA16902}" destId="{287BDA2D-933F-44DF-9B2E-DEDB7FE1BCC1}" srcOrd="6" destOrd="0" presId="urn:microsoft.com/office/officeart/2005/8/layout/hList1"/>
    <dgm:cxn modelId="{6DD52CD2-EF8F-4668-A4BC-B7FDBDE025FC}" type="presParOf" srcId="{287BDA2D-933F-44DF-9B2E-DEDB7FE1BCC1}" destId="{73D54CC8-96D0-4CB2-A24B-F9ACA3C602BC}" srcOrd="0" destOrd="0" presId="urn:microsoft.com/office/officeart/2005/8/layout/hList1"/>
    <dgm:cxn modelId="{87EA6355-6767-4ED3-8275-E975901C667E}" type="presParOf" srcId="{287BDA2D-933F-44DF-9B2E-DEDB7FE1BCC1}" destId="{57FB8319-FFE5-4019-A286-68AA26F7706B}" srcOrd="1" destOrd="0" presId="urn:microsoft.com/office/officeart/2005/8/layout/hList1"/>
    <dgm:cxn modelId="{4ECE3AEA-A051-43FA-B265-13F75FBA0908}" type="presParOf" srcId="{1B061BDF-5720-48C1-8556-1A8E5AA16902}" destId="{B0F7564F-7AD5-4BD9-99C9-A1B4336D778C}" srcOrd="7" destOrd="0" presId="urn:microsoft.com/office/officeart/2005/8/layout/hList1"/>
    <dgm:cxn modelId="{EE66B6B0-2E1E-41F0-BA2B-E2AB5E0AC3C0}" type="presParOf" srcId="{1B061BDF-5720-48C1-8556-1A8E5AA16902}" destId="{322EC00C-50A1-4287-BAE5-FFFF5825958A}" srcOrd="8" destOrd="0" presId="urn:microsoft.com/office/officeart/2005/8/layout/hList1"/>
    <dgm:cxn modelId="{615BD89E-8459-41AA-8DCF-FEBF9F0B46CA}" type="presParOf" srcId="{322EC00C-50A1-4287-BAE5-FFFF5825958A}" destId="{DAEE7B58-0CB4-4FED-9296-7A6C2EB0C171}" srcOrd="0" destOrd="0" presId="urn:microsoft.com/office/officeart/2005/8/layout/hList1"/>
    <dgm:cxn modelId="{DD1823FD-ADB0-40CB-8525-8B926FF9DF2D}" type="presParOf" srcId="{322EC00C-50A1-4287-BAE5-FFFF5825958A}" destId="{6E998107-44B8-43FC-BDE1-34AEF8848A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AB781-9D44-44F0-BD34-049B2B4B7300}">
      <dsp:nvSpPr>
        <dsp:cNvPr id="0" name=""/>
        <dsp:cNvSpPr/>
      </dsp:nvSpPr>
      <dsp:spPr>
        <a:xfrm>
          <a:off x="5469" y="325335"/>
          <a:ext cx="2096799" cy="756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Unbalanced distribution of voting powers</a:t>
          </a:r>
          <a:endParaRPr lang="zh-TW" altLang="en-US" sz="1500" kern="1200" dirty="0"/>
        </a:p>
      </dsp:txBody>
      <dsp:txXfrm>
        <a:off x="5469" y="325335"/>
        <a:ext cx="2096799" cy="756502"/>
      </dsp:txXfrm>
    </dsp:sp>
    <dsp:sp modelId="{34CAE613-CA22-43D3-BF34-DC46F93756CF}">
      <dsp:nvSpPr>
        <dsp:cNvPr id="0" name=""/>
        <dsp:cNvSpPr/>
      </dsp:nvSpPr>
      <dsp:spPr>
        <a:xfrm>
          <a:off x="5469" y="1081837"/>
          <a:ext cx="209679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China held a 26%+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/>
            <a:t>China can veto (supermajority issues)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/>
            <a:t>Underrepresentation problems remains for developing countries</a:t>
          </a:r>
          <a:endParaRPr lang="zh-TW" altLang="en-US" sz="1500" kern="1200" dirty="0"/>
        </a:p>
      </dsp:txBody>
      <dsp:txXfrm>
        <a:off x="5469" y="1081837"/>
        <a:ext cx="2096799" cy="1564650"/>
      </dsp:txXfrm>
    </dsp:sp>
    <dsp:sp modelId="{104B3316-0DC0-456A-8BC3-5D9A2007E6CA}">
      <dsp:nvSpPr>
        <dsp:cNvPr id="0" name=""/>
        <dsp:cNvSpPr/>
      </dsp:nvSpPr>
      <dsp:spPr>
        <a:xfrm>
          <a:off x="2395821" y="325335"/>
          <a:ext cx="2096799" cy="756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Inefficient management and redundant procedure</a:t>
          </a:r>
          <a:endParaRPr lang="zh-TW" altLang="en-US" sz="1500" kern="1200" dirty="0"/>
        </a:p>
      </dsp:txBody>
      <dsp:txXfrm>
        <a:off x="2395821" y="325335"/>
        <a:ext cx="2096799" cy="756502"/>
      </dsp:txXfrm>
    </dsp:sp>
    <dsp:sp modelId="{745E9491-2370-41EC-81E9-AF4B39ECBB57}">
      <dsp:nvSpPr>
        <dsp:cNvPr id="0" name=""/>
        <dsp:cNvSpPr/>
      </dsp:nvSpPr>
      <dsp:spPr>
        <a:xfrm>
          <a:off x="2395821" y="1081837"/>
          <a:ext cx="209679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12 Board of Directors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kern="1200" dirty="0"/>
            <a:t>Non-resident directors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/>
            <a:t>Loan decisions are delegated to the bank’s management team</a:t>
          </a:r>
          <a:endParaRPr lang="zh-TW" altLang="en-US" sz="1500" kern="1200" dirty="0"/>
        </a:p>
      </dsp:txBody>
      <dsp:txXfrm>
        <a:off x="2395821" y="1081837"/>
        <a:ext cx="2096799" cy="1564650"/>
      </dsp:txXfrm>
    </dsp:sp>
    <dsp:sp modelId="{4E20D66E-C848-40EB-8151-A06F68323DF8}">
      <dsp:nvSpPr>
        <dsp:cNvPr id="0" name=""/>
        <dsp:cNvSpPr/>
      </dsp:nvSpPr>
      <dsp:spPr>
        <a:xfrm>
          <a:off x="4786173" y="325335"/>
          <a:ext cx="2096799" cy="756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Western monopolization of the presidency</a:t>
          </a:r>
          <a:endParaRPr lang="zh-TW" altLang="en-US" sz="1500" kern="1200" dirty="0"/>
        </a:p>
      </dsp:txBody>
      <dsp:txXfrm>
        <a:off x="4786173" y="325335"/>
        <a:ext cx="2096799" cy="756502"/>
      </dsp:txXfrm>
    </dsp:sp>
    <dsp:sp modelId="{2C5BC9C6-A40C-4382-9363-486596A6636B}">
      <dsp:nvSpPr>
        <dsp:cNvPr id="0" name=""/>
        <dsp:cNvSpPr/>
      </dsp:nvSpPr>
      <dsp:spPr>
        <a:xfrm>
          <a:off x="4786173" y="1081837"/>
          <a:ext cx="209679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China can veto AIIB presidential candidate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kern="1200" dirty="0"/>
            <a:t>AIIB president: Chinese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kern="1200" dirty="0"/>
            <a:t>5</a:t>
          </a:r>
          <a:r>
            <a:rPr lang="zh-TW" altLang="en-US" sz="1500" kern="1200" dirty="0"/>
            <a:t> </a:t>
          </a:r>
          <a:r>
            <a:rPr lang="en-US" altLang="zh-TW" sz="1500" kern="1200" dirty="0"/>
            <a:t>VPs: France, Germany, UK, India and Indonesia</a:t>
          </a:r>
          <a:endParaRPr lang="zh-TW" altLang="en-US" sz="1500" kern="1200" dirty="0"/>
        </a:p>
      </dsp:txBody>
      <dsp:txXfrm>
        <a:off x="4786173" y="1081837"/>
        <a:ext cx="2096799" cy="1564650"/>
      </dsp:txXfrm>
    </dsp:sp>
    <dsp:sp modelId="{73D54CC8-96D0-4CB2-A24B-F9ACA3C602BC}">
      <dsp:nvSpPr>
        <dsp:cNvPr id="0" name=""/>
        <dsp:cNvSpPr/>
      </dsp:nvSpPr>
      <dsp:spPr>
        <a:xfrm>
          <a:off x="7176525" y="325335"/>
          <a:ext cx="2096799" cy="756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(neoliberal) loan conditionality</a:t>
          </a:r>
          <a:endParaRPr lang="zh-TW" altLang="en-US" sz="1500" kern="1200" dirty="0"/>
        </a:p>
      </dsp:txBody>
      <dsp:txXfrm>
        <a:off x="7176525" y="325335"/>
        <a:ext cx="2096799" cy="756502"/>
      </dsp:txXfrm>
    </dsp:sp>
    <dsp:sp modelId="{57FB8319-FFE5-4019-A286-68AA26F7706B}">
      <dsp:nvSpPr>
        <dsp:cNvPr id="0" name=""/>
        <dsp:cNvSpPr/>
      </dsp:nvSpPr>
      <dsp:spPr>
        <a:xfrm>
          <a:off x="7176525" y="1081837"/>
          <a:ext cx="209679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AIIB claimed its loans will go with fewer strings attached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Will not ask privatization or deregulation</a:t>
          </a:r>
          <a:endParaRPr lang="zh-TW" altLang="en-US" sz="1500" kern="1200" dirty="0"/>
        </a:p>
      </dsp:txBody>
      <dsp:txXfrm>
        <a:off x="7176525" y="1081837"/>
        <a:ext cx="2096799" cy="1564650"/>
      </dsp:txXfrm>
    </dsp:sp>
    <dsp:sp modelId="{DAEE7B58-0CB4-4FED-9296-7A6C2EB0C171}">
      <dsp:nvSpPr>
        <dsp:cNvPr id="0" name=""/>
        <dsp:cNvSpPr/>
      </dsp:nvSpPr>
      <dsp:spPr>
        <a:xfrm>
          <a:off x="9566877" y="325335"/>
          <a:ext cx="2096799" cy="756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lack of experts from a variety of disciplines</a:t>
          </a:r>
          <a:endParaRPr lang="zh-TW" altLang="en-US" sz="1500" kern="1200" dirty="0"/>
        </a:p>
      </dsp:txBody>
      <dsp:txXfrm>
        <a:off x="9566877" y="325335"/>
        <a:ext cx="2096799" cy="756502"/>
      </dsp:txXfrm>
    </dsp:sp>
    <dsp:sp modelId="{6E998107-44B8-43FC-BDE1-34AEF8848AAF}">
      <dsp:nvSpPr>
        <dsp:cNvPr id="0" name=""/>
        <dsp:cNvSpPr/>
      </dsp:nvSpPr>
      <dsp:spPr>
        <a:xfrm>
          <a:off x="9566877" y="1081837"/>
          <a:ext cx="2096799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kern="1200" dirty="0"/>
            <a:t>Not interested in young talents from backgrounds outside economics and public policy</a:t>
          </a:r>
          <a:endParaRPr lang="zh-TW" altLang="en-US" sz="1500" kern="1200" dirty="0"/>
        </a:p>
      </dsp:txBody>
      <dsp:txXfrm>
        <a:off x="9566877" y="1081837"/>
        <a:ext cx="2096799" cy="156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-中文版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 的圖片&#10;&#10;自動產生的描述">
            <a:extLst>
              <a:ext uri="{FF2B5EF4-FFF2-40B4-BE49-F238E27FC236}">
                <a16:creationId xmlns:a16="http://schemas.microsoft.com/office/drawing/2014/main" id="{82672395-3736-4E5A-9F15-ECC6DB55C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6" y="1142250"/>
            <a:ext cx="6214150" cy="29356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21DBAB-C2D8-490A-8217-5325900991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83" y="5011507"/>
            <a:ext cx="4984123" cy="15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17861-0E66-4755-B4A5-6F04B664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A32E1-D501-4B12-92C9-71BF80F1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E9B1ED-6247-4513-A205-510CA58C1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A18B53-3042-43EA-A748-6F09A5DF4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A991CC-0454-499D-A87E-CD2540BA9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5D85C79-F65F-4A08-A98D-E6CB2DE3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DBCBD1C-3DF0-49AF-876A-491426B5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DC143C2-A689-405E-9FA8-107C6EF8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1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4981D-7115-4525-88E1-83819097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276E79-BF3A-40E0-86E1-AC370CB3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C9593E-ECE5-40CF-8098-CA6EF35B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FD8B10-1880-455E-AB9D-E48B4F6B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50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8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E77D9-7CF6-41DD-A9D5-F7B38CC7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24F3C-8AA4-4633-85E4-3B61B8A3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AAB7B5-9E1E-45C8-AAD8-343AE833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744F85-0A39-4E0E-9F97-2CD700ED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E30BBB-E928-4ABB-A59D-A0DE1865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DDBF8F-73A9-4AC5-AB81-A6226393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32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C9B57B7F-BF7E-476C-A741-81F361643D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D59555C-556C-4931-B711-4999D73F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15EA3D-2BD9-4028-9A57-25B6E7A96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C59AD4-818B-411F-8A60-156099767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C52446-B096-4574-A1A4-4165C5A7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29953B-9D56-445E-A2EE-169412D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65B614-82E3-496D-9C68-443B372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8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3ED5B-25EB-41F0-B9D6-57586B14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4200" cy="1185863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E34F9B-00F3-492C-8ABD-71880FD35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474200" cy="4351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762142-6A05-48EA-94C2-04646848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CCC8B9-B1A5-4758-B8A7-A13D5919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9989CF-F3B9-45EF-87CF-2FCBB0D7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29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5F22C95-FE48-4F39-B868-09B2081544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CB7E560A-70E1-4D97-BE0C-98EA006B9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39250" y="365125"/>
            <a:ext cx="2114550" cy="581183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386519-F3C3-4FF0-B506-6F9A3B316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53400" cy="581183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D02BE3-874D-44B5-BE0B-630E4157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11A7D8-33B7-4277-96AD-D835706A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AF5A-ACBE-45E3-AED5-35902C2C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47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-英文版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B84E90-5CA3-489E-8F27-4C72354A7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" y="1492430"/>
            <a:ext cx="7992887" cy="29310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7AB4F0-6378-4855-9998-E7416DC78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5" y="4986081"/>
            <a:ext cx="5779754" cy="15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中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B6EDD16-2C82-4819-A96A-7E2609908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80" y="2263154"/>
            <a:ext cx="6974754" cy="1466850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E1CDC66-3CD8-4632-B047-DE745959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80" y="3803470"/>
            <a:ext cx="6974754" cy="81938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138C28D-DFDD-4A7B-B57A-DDA9FABD1E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385" y="2924556"/>
            <a:ext cx="2561291" cy="1344264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589D0DED-526E-45DB-A762-A11B1FFF6BC2}"/>
              </a:ext>
            </a:extLst>
          </p:cNvPr>
          <p:cNvCxnSpPr>
            <a:cxnSpLocks/>
          </p:cNvCxnSpPr>
          <p:nvPr userDrawn="1"/>
        </p:nvCxnSpPr>
        <p:spPr>
          <a:xfrm>
            <a:off x="8176591" y="2912130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1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英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E8F8F0CF-5AE1-4D94-8D03-682FC884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80" y="2263154"/>
            <a:ext cx="6987598" cy="1466850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757A034-C0DA-4B36-A24C-444C16980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80" y="3803470"/>
            <a:ext cx="6987598" cy="81938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E2C008E-B08A-4F4C-A799-26C95A27A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385" y="2925382"/>
            <a:ext cx="2561291" cy="1342612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08EAE38-8759-4482-B5DE-CDCB070583AE}"/>
              </a:ext>
            </a:extLst>
          </p:cNvPr>
          <p:cNvCxnSpPr>
            <a:cxnSpLocks/>
          </p:cNvCxnSpPr>
          <p:nvPr userDrawn="1"/>
        </p:nvCxnSpPr>
        <p:spPr>
          <a:xfrm>
            <a:off x="8176591" y="2912130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CF6D497-D7B4-4FDF-B418-68BB5106D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47" y="2133599"/>
            <a:ext cx="9038897" cy="1808437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93CD66AA-A089-40F8-8497-A7E476370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47" y="4046902"/>
            <a:ext cx="9038897" cy="157201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09799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5EF3C-97B2-4A22-865B-A6078C9F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6DC96-D18E-4EF0-8AA2-BE83624D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945BE8-26D7-4D32-ABD5-D33D11A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F74072-0F68-4DCA-A17E-571E7C8B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B16634-9492-4057-91FE-F6D61775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BE7209-5564-4A4E-B52C-B4C0D0498F25}"/>
              </a:ext>
            </a:extLst>
          </p:cNvPr>
          <p:cNvSpPr/>
          <p:nvPr userDrawn="1"/>
        </p:nvSpPr>
        <p:spPr>
          <a:xfrm>
            <a:off x="0" y="1550988"/>
            <a:ext cx="10241280" cy="1349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1B99A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72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5EF3C-97B2-4A22-865B-A6078C9F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8718550" cy="11858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6DC96-D18E-4EF0-8AA2-BE83624D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71855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945BE8-26D7-4D32-ABD5-D33D11A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F74072-0F68-4DCA-A17E-571E7C8B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B16634-9492-4057-91FE-F6D61775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15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46E9E-9A6C-4E08-9877-BA148B12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0414"/>
            <a:ext cx="9163488" cy="2200273"/>
          </a:xfrm>
        </p:spPr>
        <p:txBody>
          <a:bodyPr anchor="b">
            <a:normAutofit/>
          </a:bodyPr>
          <a:lstStyle>
            <a:lvl1pPr>
              <a:defRPr sz="4600"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44F0EC-A2B6-4119-80B3-469D15E3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4643"/>
            <a:ext cx="9163488" cy="661307"/>
          </a:xfrm>
        </p:spPr>
        <p:txBody>
          <a:bodyPr>
            <a:normAutofit/>
          </a:bodyPr>
          <a:lstStyle>
            <a:lvl1pPr marL="0" indent="0">
              <a:buNone/>
              <a:defRPr lang="zh-TW" altLang="en-US" sz="2400" b="0" kern="1200" dirty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7B98C2-8660-4791-8264-8918A55D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A1D484-0458-45B2-9F9F-50B941C9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E19673-65C0-470B-B30C-81006EB2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848C07-5E4B-404A-8499-CF8FE6DF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6D1697-670B-4124-9D74-7E2431BE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2172DE-CC35-43E7-8375-DEB59AB9D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9260AA-A5FC-4D42-B103-39C60F22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FF16A3-48E7-4D03-B204-60917C64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05959-5669-4A37-99CE-0244F3C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16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7C23923-BCB7-426F-B918-2553C00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3000" cy="11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75389C-F831-4069-BAAF-145A840A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03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0AEE29-8261-4238-B8A7-51F889DFD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5E4-491E-4A94-8FB4-1141651E7DCB}" type="datetimeFigureOut">
              <a:rPr lang="zh-TW" altLang="en-US" smtClean="0"/>
              <a:t>2022/3/14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A5D66C-603E-45AC-BC1C-4947F6218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A1CA1-9FBF-4038-A84D-85A19AA3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0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63" r:id="rId4"/>
    <p:sldLayoutId id="2147483661" r:id="rId5"/>
    <p:sldLayoutId id="2147483650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64" r:id="rId12"/>
    <p:sldLayoutId id="214748366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F91A1"/>
        </a:buClr>
        <a:buFont typeface="Wingdings" panose="05000000000000000000" pitchFamily="2" charset="2"/>
        <a:buChar char="n"/>
        <a:defRPr sz="2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F91A1"/>
        </a:buClr>
        <a:buFont typeface="Wingdings" panose="05000000000000000000" pitchFamily="2" charset="2"/>
        <a:buChar char="p"/>
        <a:defRPr sz="20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p"/>
        <a:defRPr sz="1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0EB4D-8233-4511-83CF-8E7CDD4B2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80" y="2005246"/>
            <a:ext cx="6974754" cy="1466850"/>
          </a:xfrm>
        </p:spPr>
        <p:txBody>
          <a:bodyPr/>
          <a:lstStyle/>
          <a:p>
            <a:r>
              <a:rPr lang="zh-TW" altLang="en-US" dirty="0"/>
              <a:t>亞投行之進展與未來展望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E98C22-FCFE-4CB6-BA0E-F7977BB65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80" y="3592455"/>
            <a:ext cx="6974754" cy="819389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陳宗巖</a:t>
            </a:r>
            <a:endParaRPr lang="en-US" altLang="zh-TW" dirty="0"/>
          </a:p>
          <a:p>
            <a:r>
              <a:rPr lang="zh-TW" altLang="en-US" dirty="0"/>
              <a:t>國立中山大學政治學研究所副教授</a:t>
            </a:r>
          </a:p>
        </p:txBody>
      </p:sp>
    </p:spTree>
    <p:extLst>
      <p:ext uri="{BB962C8B-B14F-4D97-AF65-F5344CB8AC3E}">
        <p14:creationId xmlns:p14="http://schemas.microsoft.com/office/powerpoint/2010/main" val="199673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Challenging IFIs</a:t>
            </a:r>
            <a:endParaRPr lang="zh-TW" altLang="en-US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1302220"/>
            <a:ext cx="6461776" cy="52483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D5DFF1A-4005-4DFC-B205-A7423996CD60}"/>
              </a:ext>
            </a:extLst>
          </p:cNvPr>
          <p:cNvSpPr/>
          <p:nvPr/>
        </p:nvSpPr>
        <p:spPr>
          <a:xfrm>
            <a:off x="7669323" y="4932457"/>
            <a:ext cx="3243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不滿國家集中營得證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有可能繼續不滿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FEB2F2-9569-40A8-8CA0-5A00170B981D}"/>
              </a:ext>
            </a:extLst>
          </p:cNvPr>
          <p:cNvSpPr/>
          <p:nvPr/>
        </p:nvSpPr>
        <p:spPr>
          <a:xfrm>
            <a:off x="7611590" y="1556517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256331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Strategic Allies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878" y="1139681"/>
            <a:ext cx="4950355" cy="560511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D388D0C-9007-4B4D-8D52-13DDBCFB812D}"/>
              </a:ext>
            </a:extLst>
          </p:cNvPr>
          <p:cNvSpPr/>
          <p:nvPr/>
        </p:nvSpPr>
        <p:spPr>
          <a:xfrm>
            <a:off x="2063262" y="2074985"/>
            <a:ext cx="4824046" cy="20515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33761F-5EEB-4CCE-BE96-A84A2833D22A}"/>
              </a:ext>
            </a:extLst>
          </p:cNvPr>
          <p:cNvSpPr/>
          <p:nvPr/>
        </p:nvSpPr>
        <p:spPr>
          <a:xfrm>
            <a:off x="2063262" y="2444262"/>
            <a:ext cx="4824046" cy="20515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1B878A7-437C-4215-9B24-5CB414498D6E}"/>
              </a:ext>
            </a:extLst>
          </p:cNvPr>
          <p:cNvSpPr/>
          <p:nvPr/>
        </p:nvSpPr>
        <p:spPr>
          <a:xfrm>
            <a:off x="2063262" y="5240216"/>
            <a:ext cx="4824046" cy="20515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86F910-5E3E-40D2-B5B7-33011814CCF1}"/>
              </a:ext>
            </a:extLst>
          </p:cNvPr>
          <p:cNvSpPr/>
          <p:nvPr/>
        </p:nvSpPr>
        <p:spPr>
          <a:xfrm>
            <a:off x="2063262" y="5943601"/>
            <a:ext cx="4824046" cy="20515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AA11FD-E198-4A60-ACDC-25C85E2B322E}"/>
              </a:ext>
            </a:extLst>
          </p:cNvPr>
          <p:cNvSpPr/>
          <p:nvPr/>
        </p:nvSpPr>
        <p:spPr>
          <a:xfrm>
            <a:off x="8047893" y="3942236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40835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Locations and Sectors</a:t>
            </a:r>
            <a:endParaRPr lang="zh-TW" altLang="en-US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7" y="1186127"/>
            <a:ext cx="6196953" cy="5571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51" y="3293603"/>
            <a:ext cx="5391666" cy="3421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71A1867-D7FC-4CEA-90C1-04E9F4B5CE58}"/>
              </a:ext>
            </a:extLst>
          </p:cNvPr>
          <p:cNvSpPr/>
          <p:nvPr/>
        </p:nvSpPr>
        <p:spPr>
          <a:xfrm>
            <a:off x="9241864" y="943682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274866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A Race to the Bottom</a:t>
            </a:r>
            <a:endParaRPr lang="zh-TW" altLang="en-US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78" y="1333500"/>
            <a:ext cx="7012197" cy="534915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518B95E-523E-4564-9FBD-0E8530CCB229}"/>
              </a:ext>
            </a:extLst>
          </p:cNvPr>
          <p:cNvSpPr/>
          <p:nvPr/>
        </p:nvSpPr>
        <p:spPr>
          <a:xfrm>
            <a:off x="9196755" y="4837644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228976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A Race to the Bottom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2704676"/>
            <a:ext cx="10414303" cy="344993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0C14D74-2FD5-4466-A171-943E0C29D803}"/>
              </a:ext>
            </a:extLst>
          </p:cNvPr>
          <p:cNvSpPr/>
          <p:nvPr/>
        </p:nvSpPr>
        <p:spPr>
          <a:xfrm>
            <a:off x="8897817" y="703385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94345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1875" y="1913164"/>
            <a:ext cx="9163488" cy="2200273"/>
          </a:xfrm>
        </p:spPr>
        <p:txBody>
          <a:bodyPr/>
          <a:lstStyle/>
          <a:p>
            <a:r>
              <a:rPr lang="en-US" altLang="zh-TW" sz="4800" dirty="0"/>
              <a:t>Complementary hypothesis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604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Challenge or complement?</a:t>
            </a:r>
            <a:endParaRPr lang="zh-TW" altLang="en-US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14470"/>
          <a:stretch/>
        </p:blipFill>
        <p:spPr>
          <a:xfrm>
            <a:off x="474453" y="1246655"/>
            <a:ext cx="7415178" cy="532683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D60AF36-1C14-45F0-BBB3-74DD252EEA4C}"/>
              </a:ext>
            </a:extLst>
          </p:cNvPr>
          <p:cNvSpPr/>
          <p:nvPr/>
        </p:nvSpPr>
        <p:spPr>
          <a:xfrm>
            <a:off x="8751277" y="1526068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55314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Challenge or complement?</a:t>
            </a:r>
            <a:endParaRPr lang="zh-TW" altLang="en-US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4" y="1212571"/>
            <a:ext cx="8021796" cy="54946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544250-5A22-4A20-9799-6D8ABCE3B56E}"/>
              </a:ext>
            </a:extLst>
          </p:cNvPr>
          <p:cNvSpPr/>
          <p:nvPr/>
        </p:nvSpPr>
        <p:spPr>
          <a:xfrm>
            <a:off x="9030345" y="4345468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37623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Integration into IFIs</a:t>
            </a:r>
            <a:endParaRPr lang="zh-TW" altLang="en-US" u="sng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l="27912" t="16385" r="28161" b="3423"/>
          <a:stretch/>
        </p:blipFill>
        <p:spPr>
          <a:xfrm>
            <a:off x="4649512" y="2005563"/>
            <a:ext cx="3021361" cy="372848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l="21544" t="9131" r="21907" b="3760"/>
          <a:stretch/>
        </p:blipFill>
        <p:spPr>
          <a:xfrm>
            <a:off x="398253" y="1840427"/>
            <a:ext cx="3256865" cy="3893624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2903328" y="3538080"/>
            <a:ext cx="1694975" cy="498318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65267" y="2368034"/>
            <a:ext cx="182133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4000" dirty="0"/>
              <a:t>ADB: 4</a:t>
            </a:r>
          </a:p>
          <a:p>
            <a:r>
              <a:rPr lang="en-US" altLang="zh-TW" sz="4000" dirty="0"/>
              <a:t>EBRD: 2</a:t>
            </a:r>
          </a:p>
          <a:p>
            <a:r>
              <a:rPr lang="en-US" altLang="zh-TW" sz="4000" dirty="0"/>
              <a:t>EIB: 1</a:t>
            </a:r>
          </a:p>
          <a:p>
            <a:r>
              <a:rPr lang="en-US" altLang="zh-TW" sz="4000" dirty="0"/>
              <a:t>WB: 18</a:t>
            </a:r>
            <a:endParaRPr lang="zh-TW" altLang="en-US" sz="4000" dirty="0"/>
          </a:p>
        </p:txBody>
      </p:sp>
      <p:sp>
        <p:nvSpPr>
          <p:cNvPr id="18" name="向右箭號 17"/>
          <p:cNvSpPr/>
          <p:nvPr/>
        </p:nvSpPr>
        <p:spPr>
          <a:xfrm>
            <a:off x="6874594" y="3405878"/>
            <a:ext cx="1694975" cy="498318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21A0F2-F813-4768-B450-1080E476DF02}"/>
              </a:ext>
            </a:extLst>
          </p:cNvPr>
          <p:cNvSpPr/>
          <p:nvPr/>
        </p:nvSpPr>
        <p:spPr>
          <a:xfrm>
            <a:off x="9179170" y="142744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91056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Integration into IFIs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1575309"/>
            <a:ext cx="8429224" cy="37900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253" y="5608059"/>
            <a:ext cx="1004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Heavily introduced AOA and other regulations from established IFIs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A4AC7D-89D7-4D3E-AB69-F4745F083AB9}"/>
              </a:ext>
            </a:extLst>
          </p:cNvPr>
          <p:cNvSpPr/>
          <p:nvPr/>
        </p:nvSpPr>
        <p:spPr>
          <a:xfrm>
            <a:off x="9226062" y="2878299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8764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29" y="457199"/>
            <a:ext cx="3858103" cy="59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Integration into IFIs</a:t>
            </a:r>
            <a:endParaRPr lang="zh-TW" altLang="en-US" u="sng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49568"/>
              </p:ext>
            </p:extLst>
          </p:nvPr>
        </p:nvGraphicFramePr>
        <p:xfrm>
          <a:off x="398253" y="1258094"/>
          <a:ext cx="11355597" cy="525916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260348">
                  <a:extLst>
                    <a:ext uri="{9D8B030D-6E8A-4147-A177-3AD203B41FA5}">
                      <a16:colId xmlns:a16="http://schemas.microsoft.com/office/drawing/2014/main" val="1886394689"/>
                    </a:ext>
                  </a:extLst>
                </a:gridCol>
                <a:gridCol w="1488499">
                  <a:extLst>
                    <a:ext uri="{9D8B030D-6E8A-4147-A177-3AD203B41FA5}">
                      <a16:colId xmlns:a16="http://schemas.microsoft.com/office/drawing/2014/main" val="472498674"/>
                    </a:ext>
                  </a:extLst>
                </a:gridCol>
                <a:gridCol w="1067613">
                  <a:extLst>
                    <a:ext uri="{9D8B030D-6E8A-4147-A177-3AD203B41FA5}">
                      <a16:colId xmlns:a16="http://schemas.microsoft.com/office/drawing/2014/main" val="997481332"/>
                    </a:ext>
                  </a:extLst>
                </a:gridCol>
                <a:gridCol w="1320812">
                  <a:extLst>
                    <a:ext uri="{9D8B030D-6E8A-4147-A177-3AD203B41FA5}">
                      <a16:colId xmlns:a16="http://schemas.microsoft.com/office/drawing/2014/main" val="2552555856"/>
                    </a:ext>
                  </a:extLst>
                </a:gridCol>
                <a:gridCol w="1043665">
                  <a:extLst>
                    <a:ext uri="{9D8B030D-6E8A-4147-A177-3AD203B41FA5}">
                      <a16:colId xmlns:a16="http://schemas.microsoft.com/office/drawing/2014/main" val="1171820570"/>
                    </a:ext>
                  </a:extLst>
                </a:gridCol>
                <a:gridCol w="1043665">
                  <a:extLst>
                    <a:ext uri="{9D8B030D-6E8A-4147-A177-3AD203B41FA5}">
                      <a16:colId xmlns:a16="http://schemas.microsoft.com/office/drawing/2014/main" val="2483070026"/>
                    </a:ext>
                  </a:extLst>
                </a:gridCol>
                <a:gridCol w="1043665">
                  <a:extLst>
                    <a:ext uri="{9D8B030D-6E8A-4147-A177-3AD203B41FA5}">
                      <a16:colId xmlns:a16="http://schemas.microsoft.com/office/drawing/2014/main" val="2104029251"/>
                    </a:ext>
                  </a:extLst>
                </a:gridCol>
                <a:gridCol w="1043665">
                  <a:extLst>
                    <a:ext uri="{9D8B030D-6E8A-4147-A177-3AD203B41FA5}">
                      <a16:colId xmlns:a16="http://schemas.microsoft.com/office/drawing/2014/main" val="1895811187"/>
                    </a:ext>
                  </a:extLst>
                </a:gridCol>
                <a:gridCol w="1043665">
                  <a:extLst>
                    <a:ext uri="{9D8B030D-6E8A-4147-A177-3AD203B41FA5}">
                      <a16:colId xmlns:a16="http://schemas.microsoft.com/office/drawing/2014/main" val="3626752809"/>
                    </a:ext>
                  </a:extLst>
                </a:gridCol>
              </a:tblGrid>
              <a:tr h="4183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Position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2016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2017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2018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2019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54094"/>
                  </a:ext>
                </a:extLst>
              </a:tr>
              <a:tr h="409469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Name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Nationality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Name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Nationality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Name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Nationality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Name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Nationality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76194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President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Jin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Liqun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Jin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Liqun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Jin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Liqun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Jin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Liqun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16418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Vice President and Corporate Secretary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Danny Alexander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Danny Alexander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Danny Alexander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Danny Alexander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118891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Vice President, Investment Operations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Konstantin Limitovskiy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Russia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965017151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Vice President and Chief Financial Officer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Thierry de </a:t>
                      </a:r>
                      <a:r>
                        <a:rPr lang="en-US" sz="1400" u="none" strike="noStrike" dirty="0" err="1">
                          <a:effectLst/>
                        </a:rPr>
                        <a:t>Longuemar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Thierry de </a:t>
                      </a:r>
                      <a:r>
                        <a:rPr lang="en-US" sz="1400" u="none" strike="noStrike" dirty="0" err="1">
                          <a:effectLst/>
                        </a:rPr>
                        <a:t>Longuemar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4107362322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Vice President and Chief Investment Officer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D. J. Pandian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D. J. Pandian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D. J. Pandian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D. J. Pandian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3095406688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Vice President and Chief Administration Officer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Luky Eko Wuryanto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Indonesia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Luky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Eko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Wuryanto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Indonesia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Luky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Eko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Wuryanto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Indonesia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Luky Eko Wuryanto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Indonesia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2263872199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Vice President – Policy and Strategy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Joachim von </a:t>
                      </a:r>
                      <a:r>
                        <a:rPr lang="en-US" sz="1400" u="none" strike="noStrike" dirty="0" err="1">
                          <a:effectLst/>
                        </a:rPr>
                        <a:t>Amsberg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Joachim von </a:t>
                      </a:r>
                      <a:r>
                        <a:rPr lang="en-US" sz="1400" u="none" strike="noStrike" dirty="0" err="1">
                          <a:effectLst/>
                        </a:rPr>
                        <a:t>Amsberg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Joachim von </a:t>
                      </a:r>
                      <a:r>
                        <a:rPr lang="en-US" sz="1400" u="none" strike="noStrike" dirty="0" err="1">
                          <a:effectLst/>
                        </a:rPr>
                        <a:t>Amsberg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Joachim von </a:t>
                      </a:r>
                      <a:r>
                        <a:rPr lang="en-US" sz="1400" u="none" strike="noStrike" dirty="0" err="1">
                          <a:effectLst/>
                        </a:rPr>
                        <a:t>Amsberg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26155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General Counsel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Gerard Sanders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New Zealand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Gerard Sanders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 Zealand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Gerard Sanders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 Zealand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Gerard Sanders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New Zealand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70819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Chief Risk Officer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Martin Kimmig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Martin Kimmig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Martin Kimmig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Martin </a:t>
                      </a:r>
                      <a:r>
                        <a:rPr lang="en-US" sz="1400" u="none" strike="noStrike" dirty="0" err="1">
                          <a:effectLst/>
                        </a:rPr>
                        <a:t>Kimmig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88953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Chief Officer, Office of the President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Huan</a:t>
                      </a:r>
                      <a:r>
                        <a:rPr lang="en-US" sz="1400" u="none" strike="noStrike" dirty="0">
                          <a:effectLst/>
                        </a:rPr>
                        <a:t> 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China</a:t>
                      </a:r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2969613024"/>
                  </a:ext>
                </a:extLst>
              </a:tr>
              <a:tr h="25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Financial Officer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Andrew Cross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 Zealand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65586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6B2811E-A41E-4739-A055-513AA34E544A}"/>
              </a:ext>
            </a:extLst>
          </p:cNvPr>
          <p:cNvSpPr/>
          <p:nvPr/>
        </p:nvSpPr>
        <p:spPr>
          <a:xfrm>
            <a:off x="9481503" y="0"/>
            <a:ext cx="2710497" cy="1308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4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31021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Pooling resources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1385887"/>
            <a:ext cx="7980572" cy="48832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20ABDD2-38FB-4698-BDDE-0D9BAFDA02CD}"/>
              </a:ext>
            </a:extLst>
          </p:cNvPr>
          <p:cNvSpPr/>
          <p:nvPr/>
        </p:nvSpPr>
        <p:spPr>
          <a:xfrm>
            <a:off x="463061" y="4167554"/>
            <a:ext cx="7725507" cy="744415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CD1CD0-4715-4A78-9661-7556C821316D}"/>
              </a:ext>
            </a:extLst>
          </p:cNvPr>
          <p:cNvSpPr/>
          <p:nvPr/>
        </p:nvSpPr>
        <p:spPr>
          <a:xfrm>
            <a:off x="8991932" y="3298085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53311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Reform in IFIs</a:t>
            </a:r>
            <a:endParaRPr lang="zh-TW" altLang="en-US" u="sng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38802221"/>
              </p:ext>
            </p:extLst>
          </p:nvPr>
        </p:nvGraphicFramePr>
        <p:xfrm>
          <a:off x="333819" y="1161537"/>
          <a:ext cx="11669147" cy="297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33818" y="4061066"/>
            <a:ext cx="11669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FF00"/>
                </a:solidFill>
              </a:rPr>
              <a:t>       </a:t>
            </a:r>
            <a:r>
              <a:rPr lang="en-US" altLang="zh-TW" sz="3200" dirty="0">
                <a:solidFill>
                  <a:srgbClr val="FF0000"/>
                </a:solidFill>
              </a:rPr>
              <a:t>No </a:t>
            </a:r>
            <a:r>
              <a:rPr lang="en-US" altLang="zh-TW" sz="3200" dirty="0">
                <a:solidFill>
                  <a:srgbClr val="FFFF00"/>
                </a:solidFill>
              </a:rPr>
              <a:t>                   </a:t>
            </a:r>
            <a:r>
              <a:rPr lang="en-US" altLang="zh-TW" sz="3200" dirty="0">
                <a:solidFill>
                  <a:srgbClr val="92D050"/>
                </a:solidFill>
              </a:rPr>
              <a:t>Yes</a:t>
            </a:r>
            <a:r>
              <a:rPr lang="en-US" altLang="zh-TW" sz="3200" dirty="0">
                <a:solidFill>
                  <a:srgbClr val="FFFF00"/>
                </a:solidFill>
              </a:rPr>
              <a:t>                     </a:t>
            </a:r>
            <a:r>
              <a:rPr lang="en-US" altLang="zh-TW" sz="3200" dirty="0">
                <a:solidFill>
                  <a:srgbClr val="FF0000"/>
                </a:solidFill>
              </a:rPr>
              <a:t>No</a:t>
            </a:r>
            <a:r>
              <a:rPr lang="en-US" altLang="zh-TW" sz="3200" dirty="0">
                <a:solidFill>
                  <a:srgbClr val="FFFF00"/>
                </a:solidFill>
              </a:rPr>
              <a:t>               </a:t>
            </a:r>
            <a:r>
              <a:rPr lang="en-US" altLang="zh-TW" sz="3200" dirty="0">
                <a:solidFill>
                  <a:srgbClr val="FFC000"/>
                </a:solidFill>
              </a:rPr>
              <a:t>Moderate</a:t>
            </a:r>
            <a:r>
              <a:rPr lang="en-US" altLang="zh-TW" sz="3200" dirty="0">
                <a:solidFill>
                  <a:srgbClr val="FFFF00"/>
                </a:solidFill>
              </a:rPr>
              <a:t>              </a:t>
            </a:r>
            <a:r>
              <a:rPr lang="en-US" altLang="zh-TW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072F7B-9A51-4603-939C-D3869E329734}"/>
              </a:ext>
            </a:extLst>
          </p:cNvPr>
          <p:cNvSpPr/>
          <p:nvPr/>
        </p:nvSpPr>
        <p:spPr>
          <a:xfrm>
            <a:off x="9201150" y="5007821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279907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Independent from the BRI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510079"/>
            <a:ext cx="8359287" cy="48035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4269305-7BF0-4DBD-BA4F-16004A257A27}"/>
              </a:ext>
            </a:extLst>
          </p:cNvPr>
          <p:cNvSpPr/>
          <p:nvPr/>
        </p:nvSpPr>
        <p:spPr>
          <a:xfrm>
            <a:off x="9220201" y="4574739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88174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- Independent from the BRI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9" y="1530941"/>
            <a:ext cx="6487287" cy="43540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672E52-05E2-417A-BB50-ACDD1E2D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834" y="3504821"/>
            <a:ext cx="4160925" cy="29794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5FE3D7-FD5D-4CB1-ABC3-78EB4A7DF1EA}"/>
              </a:ext>
            </a:extLst>
          </p:cNvPr>
          <p:cNvSpPr/>
          <p:nvPr/>
        </p:nvSpPr>
        <p:spPr>
          <a:xfrm>
            <a:off x="8329247" y="1426405"/>
            <a:ext cx="2801815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</a:p>
        </p:txBody>
      </p:sp>
    </p:spTree>
    <p:extLst>
      <p:ext uri="{BB962C8B-B14F-4D97-AF65-F5344CB8AC3E}">
        <p14:creationId xmlns:p14="http://schemas.microsoft.com/office/powerpoint/2010/main" val="103599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/>
          <a:lstStyle/>
          <a:p>
            <a:r>
              <a:rPr lang="en-US" altLang="zh-TW" u="sng" dirty="0"/>
              <a:t>Conclusion</a:t>
            </a:r>
            <a:endParaRPr lang="zh-TW" altLang="en-US" u="sng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696" r="5086" b="9939"/>
          <a:stretch/>
        </p:blipFill>
        <p:spPr>
          <a:xfrm>
            <a:off x="398253" y="1263571"/>
            <a:ext cx="7353300" cy="51753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34325" y="1272878"/>
            <a:ext cx="390525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Dissatisfied with BWS &amp; int. financial status</a:t>
            </a:r>
          </a:p>
        </p:txBody>
      </p:sp>
      <p:sp>
        <p:nvSpPr>
          <p:cNvPr id="5" name="矩形 4"/>
          <p:cNvSpPr/>
          <p:nvPr/>
        </p:nvSpPr>
        <p:spPr>
          <a:xfrm>
            <a:off x="7934325" y="2473246"/>
            <a:ext cx="39052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Whether the level of global suspicion of BRI, AIIB, China will go up (e.g. India, Europe, USA, Japan)</a:t>
            </a:r>
          </a:p>
        </p:txBody>
      </p:sp>
      <p:sp>
        <p:nvSpPr>
          <p:cNvPr id="6" name="矩形 5"/>
          <p:cNvSpPr/>
          <p:nvPr/>
        </p:nvSpPr>
        <p:spPr>
          <a:xfrm>
            <a:off x="7934325" y="5213724"/>
            <a:ext cx="3905251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</a:rPr>
              <a:t>Veto power (or not)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</a:rPr>
              <a:t>Strategic &amp; political loans (or not)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</a:rPr>
              <a:t>Race to the bottom (or not)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</a:rPr>
              <a:t>Challenge IFIs (or not)</a:t>
            </a:r>
          </a:p>
        </p:txBody>
      </p:sp>
    </p:spTree>
    <p:extLst>
      <p:ext uri="{BB962C8B-B14F-4D97-AF65-F5344CB8AC3E}">
        <p14:creationId xmlns:p14="http://schemas.microsoft.com/office/powerpoint/2010/main" val="17953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DAEEC3-91A8-4BBC-8EE7-EE8FCF7F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77" y="221548"/>
            <a:ext cx="9192821" cy="64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6DFB4-8B26-4EF4-9F3B-5B5505EB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AIIB - Introduction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0995"/>
              </p:ext>
            </p:extLst>
          </p:nvPr>
        </p:nvGraphicFramePr>
        <p:xfrm>
          <a:off x="618064" y="1982523"/>
          <a:ext cx="9745133" cy="2335475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484309377"/>
                    </a:ext>
                  </a:extLst>
                </a:gridCol>
                <a:gridCol w="7967133">
                  <a:extLst>
                    <a:ext uri="{9D8B030D-6E8A-4147-A177-3AD203B41FA5}">
                      <a16:colId xmlns:a16="http://schemas.microsoft.com/office/drawing/2014/main" val="754599532"/>
                    </a:ext>
                  </a:extLst>
                </a:gridCol>
              </a:tblGrid>
              <a:tr h="467095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lt"/>
                          <a:ea typeface="微軟正黑體" panose="020B0604030504040204" pitchFamily="34" charset="-120"/>
                        </a:rPr>
                        <a:t>創立時間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+mn-lt"/>
                          <a:ea typeface="微軟正黑體" panose="020B0604030504040204" pitchFamily="34" charset="-120"/>
                        </a:rPr>
                        <a:t>2015.6.29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930114"/>
                  </a:ext>
                </a:extLst>
              </a:tr>
              <a:tr h="467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+mn-lt"/>
                          <a:ea typeface="微軟正黑體" panose="020B0604030504040204" pitchFamily="34" charset="-120"/>
                        </a:rPr>
                        <a:t>開幕時間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+mn-lt"/>
                          <a:ea typeface="微軟正黑體" panose="020B0604030504040204" pitchFamily="34" charset="-120"/>
                        </a:rPr>
                        <a:t>2016.1.16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184621"/>
                  </a:ext>
                </a:extLst>
              </a:tr>
              <a:tr h="467095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n-lt"/>
                          <a:ea typeface="微軟正黑體" panose="020B0604030504040204" pitchFamily="34" charset="-120"/>
                        </a:rPr>
                        <a:t>總部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>
                          <a:latin typeface="+mn-lt"/>
                          <a:ea typeface="微軟正黑體" panose="020B0604030504040204" pitchFamily="34" charset="-120"/>
                        </a:rPr>
                        <a:t>北京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574081"/>
                  </a:ext>
                </a:extLst>
              </a:tr>
              <a:tr h="467095">
                <a:tc>
                  <a:txBody>
                    <a:bodyPr/>
                    <a:lstStyle/>
                    <a:p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初期資本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億美元</a:t>
                      </a:r>
                      <a:endParaRPr lang="en-US" altLang="zh-TW" sz="2000" kern="1200" dirty="0">
                        <a:solidFill>
                          <a:schemeClr val="dk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330358"/>
                  </a:ext>
                </a:extLst>
              </a:tr>
              <a:tr h="467095">
                <a:tc>
                  <a:txBody>
                    <a:bodyPr/>
                    <a:lstStyle/>
                    <a:p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融資計畫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aseline="0" dirty="0">
                          <a:latin typeface="+mn-lt"/>
                          <a:ea typeface="微軟正黑體" panose="020B0604030504040204" pitchFamily="34" charset="-120"/>
                        </a:rPr>
                        <a:t>164</a:t>
                      </a:r>
                      <a:r>
                        <a:rPr lang="zh-TW" altLang="en-US" sz="2000" baseline="0" dirty="0">
                          <a:latin typeface="+mn-lt"/>
                          <a:ea typeface="微軟正黑體" panose="020B0604030504040204" pitchFamily="34" charset="-120"/>
                        </a:rPr>
                        <a:t>件，約</a:t>
                      </a:r>
                      <a:r>
                        <a:rPr lang="en-US" altLang="zh-TW" sz="2000" baseline="0" dirty="0">
                          <a:latin typeface="+mn-lt"/>
                          <a:ea typeface="微軟正黑體" panose="020B0604030504040204" pitchFamily="34" charset="-120"/>
                        </a:rPr>
                        <a:t>305</a:t>
                      </a:r>
                      <a:r>
                        <a:rPr lang="zh-TW" altLang="en-US" sz="2000" baseline="0" dirty="0">
                          <a:latin typeface="+mn-lt"/>
                          <a:ea typeface="微軟正黑體" panose="020B0604030504040204" pitchFamily="34" charset="-120"/>
                        </a:rPr>
                        <a:t>億美元 </a:t>
                      </a:r>
                      <a:r>
                        <a:rPr lang="en-US" altLang="zh-TW" sz="2000" baseline="0" dirty="0">
                          <a:latin typeface="+mn-lt"/>
                          <a:ea typeface="微軟正黑體" panose="020B0604030504040204" pitchFamily="34" charset="-120"/>
                        </a:rPr>
                        <a:t>(2021</a:t>
                      </a:r>
                      <a:r>
                        <a:rPr lang="zh-TW" altLang="en-US" sz="2000" baseline="0" dirty="0">
                          <a:latin typeface="+mn-lt"/>
                          <a:ea typeface="微軟正黑體" panose="020B0604030504040204" pitchFamily="34" charset="-120"/>
                        </a:rPr>
                        <a:t>止</a:t>
                      </a:r>
                      <a:r>
                        <a:rPr lang="en-US" altLang="zh-TW" sz="2000" baseline="0" dirty="0"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94574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68348"/>
              </p:ext>
            </p:extLst>
          </p:nvPr>
        </p:nvGraphicFramePr>
        <p:xfrm>
          <a:off x="618065" y="4556272"/>
          <a:ext cx="9745133" cy="200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717">
                  <a:extLst>
                    <a:ext uri="{9D8B030D-6E8A-4147-A177-3AD203B41FA5}">
                      <a16:colId xmlns:a16="http://schemas.microsoft.com/office/drawing/2014/main" val="2945469895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1293362022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282698035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501415402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3547436818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1198075480"/>
                    </a:ext>
                  </a:extLst>
                </a:gridCol>
                <a:gridCol w="1329236">
                  <a:extLst>
                    <a:ext uri="{9D8B030D-6E8A-4147-A177-3AD203B41FA5}">
                      <a16:colId xmlns:a16="http://schemas.microsoft.com/office/drawing/2014/main" val="3364326859"/>
                    </a:ext>
                  </a:extLst>
                </a:gridCol>
              </a:tblGrid>
              <a:tr h="40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年底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2015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2016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2017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2018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2019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2020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149602"/>
                  </a:ext>
                </a:extLst>
              </a:tr>
              <a:tr h="40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區域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37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37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575708"/>
                  </a:ext>
                </a:extLst>
              </a:tr>
              <a:tr h="40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非區域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36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52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569936"/>
                  </a:ext>
                </a:extLst>
              </a:tr>
              <a:tr h="40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總和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57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57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93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102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103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753810"/>
                  </a:ext>
                </a:extLst>
              </a:tr>
              <a:tr h="40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年成長率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n.a</a:t>
                      </a: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.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0%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47%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11%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000" kern="10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1%</a:t>
                      </a:r>
                      <a:endParaRPr lang="zh-TW" sz="2000" kern="100" dirty="0"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98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92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b="9939"/>
          <a:stretch/>
        </p:blipFill>
        <p:spPr>
          <a:xfrm>
            <a:off x="1431301" y="1529860"/>
            <a:ext cx="7337672" cy="4659227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59FB619-8555-460B-A63A-1A4F8AE9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26" y="352388"/>
            <a:ext cx="10033000" cy="66064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Why created AIIB?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569EB08-0736-4A1A-A05C-A8AD117ABA77}"/>
              </a:ext>
            </a:extLst>
          </p:cNvPr>
          <p:cNvSpPr/>
          <p:nvPr/>
        </p:nvSpPr>
        <p:spPr>
          <a:xfrm>
            <a:off x="3845168" y="1740877"/>
            <a:ext cx="1822939" cy="345831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6DFB4-8B26-4EF4-9F3B-5B5505EB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AIIB - Debates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47029F0-CB44-4DA2-8FDB-7B6106735DE1}"/>
              </a:ext>
            </a:extLst>
          </p:cNvPr>
          <p:cNvSpPr/>
          <p:nvPr/>
        </p:nvSpPr>
        <p:spPr>
          <a:xfrm>
            <a:off x="750852" y="2297004"/>
            <a:ext cx="3944240" cy="3179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252000" tIns="180000" rIns="252000" bIns="18000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44AEF2-AAE8-4179-ACCB-E7CA105DA2CF}"/>
              </a:ext>
            </a:extLst>
          </p:cNvPr>
          <p:cNvSpPr/>
          <p:nvPr/>
        </p:nvSpPr>
        <p:spPr>
          <a:xfrm>
            <a:off x="6781225" y="2333789"/>
            <a:ext cx="4537406" cy="3179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52000" tIns="180000" rIns="252000" bIns="18000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COMPLEMENTARY</a:t>
            </a: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整合進國際金融體系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提供額外的資源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提升發展金融貸款效率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改革國際金融組織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6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箭號: 左-右雙向 7">
            <a:extLst>
              <a:ext uri="{FF2B5EF4-FFF2-40B4-BE49-F238E27FC236}">
                <a16:creationId xmlns:a16="http://schemas.microsoft.com/office/drawing/2014/main" id="{953FFD64-E51E-4A2C-925D-887CAFB30BCF}"/>
              </a:ext>
            </a:extLst>
          </p:cNvPr>
          <p:cNvSpPr/>
          <p:nvPr/>
        </p:nvSpPr>
        <p:spPr>
          <a:xfrm>
            <a:off x="4945241" y="2801815"/>
            <a:ext cx="1585834" cy="762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左-右雙向 8">
            <a:extLst>
              <a:ext uri="{FF2B5EF4-FFF2-40B4-BE49-F238E27FC236}">
                <a16:creationId xmlns:a16="http://schemas.microsoft.com/office/drawing/2014/main" id="{8F1707BE-4E62-4748-92F3-3115380FE321}"/>
              </a:ext>
            </a:extLst>
          </p:cNvPr>
          <p:cNvSpPr/>
          <p:nvPr/>
        </p:nvSpPr>
        <p:spPr>
          <a:xfrm>
            <a:off x="4973572" y="4226169"/>
            <a:ext cx="1585834" cy="762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39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6775" y="2113189"/>
            <a:ext cx="9163488" cy="2200273"/>
          </a:xfrm>
        </p:spPr>
        <p:txBody>
          <a:bodyPr/>
          <a:lstStyle/>
          <a:p>
            <a:r>
              <a:rPr lang="en-US" altLang="zh-TW" sz="4800" dirty="0"/>
              <a:t>Revisionist</a:t>
            </a:r>
            <a:r>
              <a:rPr lang="zh-TW" altLang="en-US" sz="4800" dirty="0"/>
              <a:t> </a:t>
            </a:r>
            <a:r>
              <a:rPr lang="en-US" altLang="zh-TW" sz="4800" dirty="0"/>
              <a:t>instrument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446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/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Power Transition</a:t>
            </a:r>
            <a:endParaRPr lang="zh-TW" altLang="en-US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0" y="1276377"/>
            <a:ext cx="8921593" cy="520787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05A3E16-C007-4CEC-87C9-FCBA968AED63}"/>
              </a:ext>
            </a:extLst>
          </p:cNvPr>
          <p:cNvSpPr/>
          <p:nvPr/>
        </p:nvSpPr>
        <p:spPr>
          <a:xfrm>
            <a:off x="9425355" y="3897898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34026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373751"/>
            <a:ext cx="10033000" cy="713177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AIIB –</a:t>
            </a:r>
            <a:r>
              <a:rPr lang="zh-TW" altLang="en-US" u="sng" dirty="0"/>
              <a:t> </a:t>
            </a:r>
            <a:r>
              <a:rPr lang="en-US" altLang="zh-TW" u="sng" dirty="0"/>
              <a:t>Power Transition</a:t>
            </a:r>
            <a:endParaRPr lang="zh-TW" altLang="en-US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1" y="2888726"/>
            <a:ext cx="9775092" cy="22294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5AAFE6-4346-4F6E-8BCC-4809C28C6BA6}"/>
              </a:ext>
            </a:extLst>
          </p:cNvPr>
          <p:cNvSpPr/>
          <p:nvPr/>
        </p:nvSpPr>
        <p:spPr>
          <a:xfrm>
            <a:off x="9197085" y="373751"/>
            <a:ext cx="2596662" cy="164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b="1" u="sng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REVISIONIST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權力過度集中於中國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不滿國家集中營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政策貸款、戰略貸款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戰略要地與基礎設施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race to the bottom</a:t>
            </a:r>
          </a:p>
        </p:txBody>
      </p:sp>
    </p:spTree>
    <p:extLst>
      <p:ext uri="{BB962C8B-B14F-4D97-AF65-F5344CB8AC3E}">
        <p14:creationId xmlns:p14="http://schemas.microsoft.com/office/powerpoint/2010/main" val="114950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1030</Words>
  <Application>Microsoft Office PowerPoint</Application>
  <PresentationFormat>寬螢幕</PresentationFormat>
  <Paragraphs>321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亞投行之進展與未來展望</vt:lpstr>
      <vt:lpstr>PowerPoint 簡報</vt:lpstr>
      <vt:lpstr>PowerPoint 簡報</vt:lpstr>
      <vt:lpstr>AIIB - Introduction</vt:lpstr>
      <vt:lpstr>Why created AIIB?</vt:lpstr>
      <vt:lpstr>AIIB - Debates</vt:lpstr>
      <vt:lpstr>Revisionist instrument</vt:lpstr>
      <vt:lpstr>AIIB – Power Transition</vt:lpstr>
      <vt:lpstr>AIIB – Power Transition</vt:lpstr>
      <vt:lpstr>AIIB – Challenging IFIs</vt:lpstr>
      <vt:lpstr>AIIB – Strategic Allies</vt:lpstr>
      <vt:lpstr>AIIB – Locations and Sectors</vt:lpstr>
      <vt:lpstr>AIIB – A Race to the Bottom</vt:lpstr>
      <vt:lpstr>AIIB – A Race to the Bottom</vt:lpstr>
      <vt:lpstr>Complementary hypothesis</vt:lpstr>
      <vt:lpstr>AIIB – Challenge or complement?</vt:lpstr>
      <vt:lpstr>AIIB – Challenge or complement?</vt:lpstr>
      <vt:lpstr>AIIB - Integration into IFIs</vt:lpstr>
      <vt:lpstr>AIIB - Integration into IFIs</vt:lpstr>
      <vt:lpstr>AIIB - Integration into IFIs</vt:lpstr>
      <vt:lpstr>AIIB - Pooling resources</vt:lpstr>
      <vt:lpstr>AIIB - Reform in IFIs</vt:lpstr>
      <vt:lpstr>AIIB - Independent from the BRI</vt:lpstr>
      <vt:lpstr>AIIB - Independent from the BRI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IanIPS-Office</cp:lastModifiedBy>
  <cp:revision>99</cp:revision>
  <dcterms:created xsi:type="dcterms:W3CDTF">2019-06-03T09:07:34Z</dcterms:created>
  <dcterms:modified xsi:type="dcterms:W3CDTF">2022-03-14T04:37:27Z</dcterms:modified>
</cp:coreProperties>
</file>